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263" r:id="rId3"/>
    <p:sldId id="264" r:id="rId4"/>
    <p:sldId id="359" r:id="rId5"/>
    <p:sldId id="360" r:id="rId6"/>
    <p:sldId id="361" r:id="rId7"/>
    <p:sldId id="362" r:id="rId8"/>
    <p:sldId id="380" r:id="rId9"/>
    <p:sldId id="381" r:id="rId10"/>
    <p:sldId id="382" r:id="rId11"/>
    <p:sldId id="383" r:id="rId12"/>
    <p:sldId id="384" r:id="rId13"/>
    <p:sldId id="295" r:id="rId14"/>
    <p:sldId id="304" r:id="rId15"/>
    <p:sldId id="296" r:id="rId16"/>
    <p:sldId id="305" r:id="rId17"/>
    <p:sldId id="303" r:id="rId18"/>
    <p:sldId id="306" r:id="rId19"/>
    <p:sldId id="297" r:id="rId20"/>
    <p:sldId id="347" r:id="rId21"/>
    <p:sldId id="348" r:id="rId22"/>
    <p:sldId id="346" r:id="rId23"/>
    <p:sldId id="300" r:id="rId24"/>
    <p:sldId id="307" r:id="rId25"/>
    <p:sldId id="308" r:id="rId26"/>
    <p:sldId id="319" r:id="rId27"/>
    <p:sldId id="320" r:id="rId28"/>
    <p:sldId id="349" r:id="rId29"/>
    <p:sldId id="321" r:id="rId30"/>
    <p:sldId id="322" r:id="rId31"/>
    <p:sldId id="323" r:id="rId32"/>
    <p:sldId id="324" r:id="rId33"/>
    <p:sldId id="325" r:id="rId34"/>
    <p:sldId id="350" r:id="rId35"/>
    <p:sldId id="309" r:id="rId36"/>
    <p:sldId id="310" r:id="rId37"/>
    <p:sldId id="311" r:id="rId38"/>
    <p:sldId id="312" r:id="rId39"/>
    <p:sldId id="313" r:id="rId40"/>
    <p:sldId id="314" r:id="rId41"/>
    <p:sldId id="327" r:id="rId42"/>
    <p:sldId id="332" r:id="rId43"/>
    <p:sldId id="328" r:id="rId44"/>
    <p:sldId id="329" r:id="rId45"/>
    <p:sldId id="315" r:id="rId46"/>
    <p:sldId id="316" r:id="rId47"/>
    <p:sldId id="317" r:id="rId48"/>
    <p:sldId id="318" r:id="rId49"/>
    <p:sldId id="299" r:id="rId50"/>
    <p:sldId id="337" r:id="rId51"/>
    <p:sldId id="351" r:id="rId52"/>
    <p:sldId id="336" r:id="rId53"/>
    <p:sldId id="333" r:id="rId54"/>
    <p:sldId id="335" r:id="rId55"/>
    <p:sldId id="334" r:id="rId56"/>
    <p:sldId id="341" r:id="rId57"/>
    <p:sldId id="331" r:id="rId58"/>
    <p:sldId id="377" r:id="rId59"/>
    <p:sldId id="354" r:id="rId60"/>
    <p:sldId id="355" r:id="rId61"/>
    <p:sldId id="356" r:id="rId62"/>
    <p:sldId id="357" r:id="rId63"/>
    <p:sldId id="358" r:id="rId64"/>
    <p:sldId id="369" r:id="rId65"/>
    <p:sldId id="370" r:id="rId66"/>
    <p:sldId id="371" r:id="rId67"/>
    <p:sldId id="372" r:id="rId68"/>
    <p:sldId id="373" r:id="rId69"/>
    <p:sldId id="375" r:id="rId70"/>
    <p:sldId id="376" r:id="rId71"/>
    <p:sldId id="386" r:id="rId72"/>
    <p:sldId id="387" r:id="rId73"/>
    <p:sldId id="388" r:id="rId74"/>
    <p:sldId id="389" r:id="rId75"/>
    <p:sldId id="390" r:id="rId76"/>
    <p:sldId id="391" r:id="rId77"/>
    <p:sldId id="392" r:id="rId78"/>
    <p:sldId id="393" r:id="rId79"/>
    <p:sldId id="394" r:id="rId80"/>
    <p:sldId id="395" r:id="rId81"/>
    <p:sldId id="396" r:id="rId82"/>
    <p:sldId id="397" r:id="rId83"/>
    <p:sldId id="338" r:id="rId84"/>
    <p:sldId id="339" r:id="rId85"/>
    <p:sldId id="340" r:id="rId86"/>
    <p:sldId id="385" r:id="rId8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4" autoAdjust="0"/>
    <p:restoredTop sz="94660"/>
  </p:normalViewPr>
  <p:slideViewPr>
    <p:cSldViewPr>
      <p:cViewPr varScale="1">
        <p:scale>
          <a:sx n="79" d="100"/>
          <a:sy n="79" d="100"/>
        </p:scale>
        <p:origin x="840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860892388451443E-2"/>
          <c:y val="1.5159113776090607E-2"/>
          <c:w val="0.83342519685039373"/>
          <c:h val="0.898550209093622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Plan1!$C$3</c:f>
              <c:strCache>
                <c:ptCount val="1"/>
                <c:pt idx="0">
                  <c:v>LucidDB</c:v>
                </c:pt>
              </c:strCache>
            </c:strRef>
          </c:tx>
          <c:invertIfNegative val="0"/>
          <c:cat>
            <c:strRef>
              <c:f>Plan1!$B$4:$B$7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Plan1!$C$4:$C$7</c:f>
              <c:numCache>
                <c:formatCode>General</c:formatCode>
                <c:ptCount val="4"/>
                <c:pt idx="0">
                  <c:v>4014</c:v>
                </c:pt>
                <c:pt idx="1">
                  <c:v>2338</c:v>
                </c:pt>
                <c:pt idx="2">
                  <c:v>2402</c:v>
                </c:pt>
                <c:pt idx="3">
                  <c:v>2599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AC-4667-8888-C0DD2E847F88}"/>
            </c:ext>
          </c:extLst>
        </c:ser>
        <c:ser>
          <c:idx val="1"/>
          <c:order val="1"/>
          <c:tx>
            <c:strRef>
              <c:f>Plan1!$D$3</c:f>
              <c:strCache>
                <c:ptCount val="1"/>
                <c:pt idx="0">
                  <c:v>MySQL</c:v>
                </c:pt>
              </c:strCache>
            </c:strRef>
          </c:tx>
          <c:invertIfNegative val="0"/>
          <c:cat>
            <c:strRef>
              <c:f>Plan1!$B$4:$B$7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Plan1!$D$4:$D$7</c:f>
              <c:numCache>
                <c:formatCode>General</c:formatCode>
                <c:ptCount val="4"/>
                <c:pt idx="0">
                  <c:v>25312</c:v>
                </c:pt>
                <c:pt idx="1">
                  <c:v>25549</c:v>
                </c:pt>
                <c:pt idx="2">
                  <c:v>30512</c:v>
                </c:pt>
                <c:pt idx="3">
                  <c:v>17300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AC-4667-8888-C0DD2E847F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6832352"/>
        <c:axId val="226832744"/>
      </c:barChart>
      <c:catAx>
        <c:axId val="226832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6832744"/>
        <c:crosses val="autoZero"/>
        <c:auto val="1"/>
        <c:lblAlgn val="ctr"/>
        <c:lblOffset val="100"/>
        <c:noMultiLvlLbl val="0"/>
      </c:catAx>
      <c:valAx>
        <c:axId val="2268327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2683235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A721A-3396-4DF7-932C-AF06637B7714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D5147-9039-413A-9BD3-0A4174E6D4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71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2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664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17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7867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18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32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19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4686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20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41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21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647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22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3845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23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9429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24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7859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28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113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34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598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3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6523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49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3872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50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0922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51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464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52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9028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53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9694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54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3141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55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190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878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419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84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Mostrar o interpretador</a:t>
            </a:r>
            <a:r>
              <a:rPr lang="pt-BR" baseline="0" dirty="0"/>
              <a:t> e o editor do IDLE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987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729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148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283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598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Mostrar o interpretador</a:t>
            </a:r>
            <a:r>
              <a:rPr lang="pt-BR" baseline="0" dirty="0"/>
              <a:t> e o editor do IDLE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915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Mostrar o interpretador</a:t>
            </a:r>
            <a:r>
              <a:rPr lang="pt-BR" baseline="0" dirty="0"/>
              <a:t> e o editor do IDLE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39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Mostrar o interpretador</a:t>
            </a:r>
            <a:r>
              <a:rPr lang="pt-BR" baseline="0" dirty="0"/>
              <a:t> e o editor do IDLE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2A9CA-BADA-48A6-9649-E4C681E4E52F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48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13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134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15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907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27656-0DC7-40CD-84CB-9EFA2174C834}" type="slidenum">
              <a:rPr lang="pt-BR"/>
              <a:pPr/>
              <a:t>16</a:t>
            </a:fld>
            <a:endParaRPr lang="pt-BR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19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66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3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16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65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93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38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0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14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10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82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15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4EFAC-F34E-47C1-A7DE-CA96E064277D}" type="datetimeFigureOut">
              <a:rPr lang="pt-BR" smtClean="0"/>
              <a:t>10/06/2020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D4D9B-AF17-4B59-9A13-500BC5632A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92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st.github.com/4667205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thingsdistributed.com/files/amazon-dynamo-sosp2007.pdf" TargetMode="External"/><Relationship Id="rId2" Type="http://schemas.openxmlformats.org/officeDocument/2006/relationships/hyperlink" Target="http://research.google.com/archive/bigtable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fmasanori/5923215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fmasanori/benchmark-luciddb-x-mysql-para-aplicaes-de-business-intelligenc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gi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4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2.jpeg"/><Relationship Id="rId4" Type="http://schemas.openxmlformats.org/officeDocument/2006/relationships/image" Target="../media/image65.jpeg"/><Relationship Id="rId9" Type="http://schemas.openxmlformats.org/officeDocument/2006/relationships/image" Target="../media/image3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rRoy6I4gKWU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fmasanori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-12560" y="2949238"/>
            <a:ext cx="9156560" cy="390876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NOSQL: um panorama deste movimento de bancos de dados </a:t>
            </a:r>
            <a:r>
              <a:rPr lang="pt-BR" sz="3200" dirty="0" err="1">
                <a:latin typeface="+mj-lt"/>
              </a:rPr>
              <a:t>semi</a:t>
            </a:r>
            <a:r>
              <a:rPr lang="pt-BR" sz="3200" dirty="0">
                <a:latin typeface="+mj-lt"/>
              </a:rPr>
              <a:t> estruturados, suas vantagens e desvantagens e posicionamento no mercado atual</a:t>
            </a:r>
          </a:p>
          <a:p>
            <a:pPr algn="ctr"/>
            <a:endParaRPr lang="pt-BR" sz="2400" dirty="0">
              <a:latin typeface="+mj-lt"/>
            </a:endParaRPr>
          </a:p>
          <a:p>
            <a:pPr algn="ctr"/>
            <a:r>
              <a:rPr lang="pt-BR" sz="3200" dirty="0">
                <a:latin typeface="+mj-lt"/>
              </a:rPr>
              <a:t>Fernando Masanori Ashikaga</a:t>
            </a:r>
          </a:p>
          <a:p>
            <a:pPr algn="ctr"/>
            <a:r>
              <a:rPr lang="pt-BR" sz="2400" dirty="0">
                <a:latin typeface="+mj-lt"/>
              </a:rPr>
              <a:t>FATEC São José dos Campos, Centro Paula Souza</a:t>
            </a:r>
          </a:p>
          <a:p>
            <a:pPr algn="ctr"/>
            <a:endParaRPr lang="pt-BR" sz="2400" dirty="0">
              <a:latin typeface="+mj-lt"/>
            </a:endParaRPr>
          </a:p>
          <a:p>
            <a:pPr algn="ctr"/>
            <a:r>
              <a:rPr lang="pt-BR" sz="2400" dirty="0">
                <a:latin typeface="+mj-lt"/>
              </a:rPr>
              <a:t>10ª edição da Escola Regional de Banco de Dados</a:t>
            </a:r>
          </a:p>
          <a:p>
            <a:pPr algn="ctr"/>
            <a:r>
              <a:rPr lang="pt-BR" sz="2400" dirty="0">
                <a:latin typeface="+mj-lt"/>
              </a:rPr>
              <a:t>IF Catarinense – Campus São Francisco do Sul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43A4-4DC2-4438-88D5-3F9F5C3C094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4824536" cy="5420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5076056" y="220486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Temos uma linha para cada caminho mostrado na árvore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3068960"/>
            <a:ext cx="3600400" cy="240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4298" y="-12621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Tabela Ponte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4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43A4-4DC2-4438-88D5-3F9F5C3C094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78" y="2204864"/>
            <a:ext cx="901772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4298" y="-12621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Lucro de uma empresa cliente com suas subsidiárias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0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43A4-4DC2-4438-88D5-3F9F5C3C094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81" y="1988840"/>
            <a:ext cx="898487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ítulo 2"/>
          <p:cNvSpPr txBox="1">
            <a:spLocks/>
          </p:cNvSpPr>
          <p:nvPr/>
        </p:nvSpPr>
        <p:spPr>
          <a:xfrm>
            <a:off x="4298" y="-12621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Lucro de todas as corporações de S. Francisco em janeiro de 2002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86F299C-9F7D-4858-AED9-30162EE4A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9144000" cy="37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9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>
                <a:latin typeface="Sketch Rockwell" pitchFamily="2" charset="0"/>
              </a:rPr>
              <a:t>JSON </a:t>
            </a:r>
            <a:r>
              <a:rPr lang="pt-BR" dirty="0" err="1">
                <a:latin typeface="Sketch Rockwell" pitchFamily="2" charset="0"/>
              </a:rPr>
              <a:t>persistence</a:t>
            </a:r>
            <a:endParaRPr lang="pt-BR" dirty="0"/>
          </a:p>
        </p:txBody>
      </p:sp>
      <p:pic>
        <p:nvPicPr>
          <p:cNvPr id="6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920740"/>
          </a:xfrm>
        </p:spPr>
      </p:pic>
    </p:spTree>
    <p:extLst>
      <p:ext uri="{BB962C8B-B14F-4D97-AF65-F5344CB8AC3E}">
        <p14:creationId xmlns:p14="http://schemas.microsoft.com/office/powerpoint/2010/main" val="62458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965969" y="155596"/>
            <a:ext cx="792088" cy="72008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2411760" y="260648"/>
            <a:ext cx="1368152" cy="5099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484350" y="0"/>
            <a:ext cx="3659650" cy="1052736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pt-BR" dirty="0" err="1">
                <a:latin typeface="Sketch Rockwell" pitchFamily="2" charset="0"/>
              </a:rPr>
              <a:t>Casdinho</a:t>
            </a:r>
            <a:endParaRPr lang="pt-BR" dirty="0">
              <a:latin typeface="Sketch Rockw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74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Sentiment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Analysis</a:t>
            </a:r>
            <a:r>
              <a:rPr lang="pt-BR" dirty="0">
                <a:latin typeface="Sketch Rockwell" pitchFamily="2" charset="0"/>
              </a:rPr>
              <a:t> (</a:t>
            </a:r>
            <a:r>
              <a:rPr lang="pt-BR" dirty="0" err="1">
                <a:latin typeface="Sketch Rockwell" pitchFamily="2" charset="0"/>
              </a:rPr>
              <a:t>Twitter</a:t>
            </a:r>
            <a:r>
              <a:rPr lang="pt-BR" dirty="0">
                <a:latin typeface="Sketch Rockwell" pitchFamily="2" charset="0"/>
              </a:rPr>
              <a:t>)</a:t>
            </a:r>
            <a:endParaRPr lang="pt-BR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628800"/>
            <a:ext cx="9144000" cy="42093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sz="2600" b="1" dirty="0">
                <a:cs typeface="Courier New" pitchFamily="49" charset="0"/>
              </a:rPr>
              <a:t>menina</a:t>
            </a:r>
            <a:r>
              <a:rPr lang="pt-BR" sz="2600" dirty="0">
                <a:cs typeface="Courier New" pitchFamily="49" charset="0"/>
              </a:rPr>
              <a:t>: </a:t>
            </a:r>
            <a:r>
              <a:rPr lang="pt-BR" sz="2600" dirty="0" err="1">
                <a:cs typeface="Courier New" pitchFamily="49" charset="0"/>
              </a:rPr>
              <a:t>aaaaaaaaaaaaaa</a:t>
            </a:r>
            <a:r>
              <a:rPr lang="pt-BR" sz="2600" dirty="0">
                <a:cs typeface="Courier New" pitchFamily="49" charset="0"/>
              </a:rPr>
              <a:t> eu NAO GOSTO DELE</a:t>
            </a:r>
            <a:br>
              <a:rPr lang="pt-BR" sz="2600" dirty="0">
                <a:cs typeface="Courier New" pitchFamily="49" charset="0"/>
              </a:rPr>
            </a:br>
            <a:r>
              <a:rPr lang="pt-BR" sz="2600" b="1" dirty="0">
                <a:cs typeface="Courier New" pitchFamily="49" charset="0"/>
              </a:rPr>
              <a:t>amiga</a:t>
            </a:r>
            <a:r>
              <a:rPr lang="pt-BR" sz="2600" dirty="0">
                <a:cs typeface="Courier New" pitchFamily="49" charset="0"/>
              </a:rPr>
              <a:t>: e </a:t>
            </a:r>
            <a:r>
              <a:rPr lang="pt-BR" sz="2600" dirty="0" err="1">
                <a:cs typeface="Courier New" pitchFamily="49" charset="0"/>
              </a:rPr>
              <a:t>vc</a:t>
            </a:r>
            <a:r>
              <a:rPr lang="pt-BR" sz="2600" dirty="0">
                <a:cs typeface="Courier New" pitchFamily="49" charset="0"/>
              </a:rPr>
              <a:t> ficará rica , e irá dividir sua riqueza cm sua </a:t>
            </a:r>
            <a:r>
              <a:rPr lang="pt-BR" sz="2600" dirty="0" err="1">
                <a:cs typeface="Courier New" pitchFamily="49" charset="0"/>
              </a:rPr>
              <a:t>amg</a:t>
            </a:r>
            <a:r>
              <a:rPr lang="pt-BR" sz="2600" dirty="0">
                <a:cs typeface="Courier New" pitchFamily="49" charset="0"/>
              </a:rPr>
              <a:t> </a:t>
            </a:r>
            <a:r>
              <a:rPr lang="pt-BR" sz="2600" dirty="0" err="1">
                <a:cs typeface="Courier New" pitchFamily="49" charset="0"/>
              </a:rPr>
              <a:t>aq</a:t>
            </a:r>
            <a:r>
              <a:rPr lang="pt-BR" sz="2600" dirty="0">
                <a:cs typeface="Courier New" pitchFamily="49" charset="0"/>
              </a:rPr>
              <a:t> *u*</a:t>
            </a:r>
            <a:br>
              <a:rPr lang="pt-BR" sz="2600" dirty="0">
                <a:cs typeface="Courier New" pitchFamily="49" charset="0"/>
              </a:rPr>
            </a:br>
            <a:r>
              <a:rPr lang="pt-BR" sz="2600" b="1" dirty="0">
                <a:cs typeface="Courier New" pitchFamily="49" charset="0"/>
              </a:rPr>
              <a:t>menina</a:t>
            </a:r>
            <a:r>
              <a:rPr lang="pt-BR" sz="2600" dirty="0">
                <a:cs typeface="Courier New" pitchFamily="49" charset="0"/>
              </a:rPr>
              <a:t>: </a:t>
            </a:r>
            <a:r>
              <a:rPr lang="pt-BR" sz="2600" dirty="0" err="1">
                <a:cs typeface="Courier New" pitchFamily="49" charset="0"/>
              </a:rPr>
              <a:t>kkkkkk</a:t>
            </a:r>
            <a:r>
              <a:rPr lang="pt-BR" sz="2600" dirty="0">
                <a:cs typeface="Courier New" pitchFamily="49" charset="0"/>
              </a:rPr>
              <a:t> como assim eu </a:t>
            </a:r>
            <a:r>
              <a:rPr lang="pt-BR" sz="2600" dirty="0" err="1">
                <a:cs typeface="Courier New" pitchFamily="49" charset="0"/>
              </a:rPr>
              <a:t>fikar</a:t>
            </a:r>
            <a:r>
              <a:rPr lang="pt-BR" sz="2600" dirty="0">
                <a:cs typeface="Courier New" pitchFamily="49" charset="0"/>
              </a:rPr>
              <a:t> rica </a:t>
            </a:r>
            <a:r>
              <a:rPr lang="pt-BR" sz="2600" dirty="0" err="1">
                <a:cs typeface="Courier New" pitchFamily="49" charset="0"/>
              </a:rPr>
              <a:t>pq</a:t>
            </a:r>
            <a:r>
              <a:rPr lang="pt-BR" sz="2600" dirty="0">
                <a:cs typeface="Courier New" pitchFamily="49" charset="0"/>
              </a:rPr>
              <a:t>?</a:t>
            </a:r>
            <a:br>
              <a:rPr lang="pt-BR" sz="2600" dirty="0">
                <a:cs typeface="Courier New" pitchFamily="49" charset="0"/>
              </a:rPr>
            </a:br>
            <a:r>
              <a:rPr lang="pt-BR" sz="2600" b="1" dirty="0">
                <a:cs typeface="Courier New" pitchFamily="49" charset="0"/>
              </a:rPr>
              <a:t>amiga</a:t>
            </a:r>
            <a:r>
              <a:rPr lang="pt-BR" sz="2600" dirty="0">
                <a:cs typeface="Courier New" pitchFamily="49" charset="0"/>
              </a:rPr>
              <a:t>: </a:t>
            </a:r>
            <a:r>
              <a:rPr lang="pt-BR" sz="2600" dirty="0" err="1">
                <a:cs typeface="Courier New" pitchFamily="49" charset="0"/>
              </a:rPr>
              <a:t>pq</a:t>
            </a:r>
            <a:r>
              <a:rPr lang="pt-BR" sz="2600" dirty="0">
                <a:cs typeface="Courier New" pitchFamily="49" charset="0"/>
              </a:rPr>
              <a:t> ele é inteligente , e vai arranjar um ótimo emprego , e ganhar </a:t>
            </a:r>
            <a:r>
              <a:rPr lang="pt-BR" sz="2600" dirty="0" err="1">
                <a:cs typeface="Courier New" pitchFamily="49" charset="0"/>
              </a:rPr>
              <a:t>mt</a:t>
            </a:r>
            <a:r>
              <a:rPr lang="pt-BR" sz="2600" dirty="0">
                <a:cs typeface="Courier New" pitchFamily="49" charset="0"/>
              </a:rPr>
              <a:t> dinheiro </a:t>
            </a:r>
            <a:r>
              <a:rPr lang="pt-BR" sz="2600" dirty="0" err="1">
                <a:cs typeface="Courier New" pitchFamily="49" charset="0"/>
              </a:rPr>
              <a:t>rs</a:t>
            </a:r>
            <a:r>
              <a:rPr lang="pt-BR" sz="2600" dirty="0">
                <a:cs typeface="Courier New" pitchFamily="49" charset="0"/>
              </a:rPr>
              <a:t> </a:t>
            </a:r>
            <a:br>
              <a:rPr lang="pt-BR" sz="2600" dirty="0">
                <a:cs typeface="Courier New" pitchFamily="49" charset="0"/>
              </a:rPr>
            </a:br>
            <a:r>
              <a:rPr lang="pt-BR" sz="2600" b="1" dirty="0">
                <a:cs typeface="Courier New" pitchFamily="49" charset="0"/>
              </a:rPr>
              <a:t>menina</a:t>
            </a:r>
            <a:r>
              <a:rPr lang="pt-BR" sz="2600" dirty="0">
                <a:cs typeface="Courier New" pitchFamily="49" charset="0"/>
              </a:rPr>
              <a:t>: </a:t>
            </a:r>
            <a:r>
              <a:rPr lang="pt-BR" sz="2600" dirty="0" err="1">
                <a:cs typeface="Courier New" pitchFamily="49" charset="0"/>
              </a:rPr>
              <a:t>kkkkk</a:t>
            </a:r>
            <a:r>
              <a:rPr lang="pt-BR" sz="2600" dirty="0">
                <a:cs typeface="Courier New" pitchFamily="49" charset="0"/>
              </a:rPr>
              <a:t> ele é inteligente como assim ??</a:t>
            </a:r>
            <a:br>
              <a:rPr lang="pt-BR" sz="2600" dirty="0">
                <a:cs typeface="Courier New" pitchFamily="49" charset="0"/>
              </a:rPr>
            </a:br>
            <a:r>
              <a:rPr lang="pt-BR" sz="2600" b="1" dirty="0">
                <a:cs typeface="Courier New" pitchFamily="49" charset="0"/>
              </a:rPr>
              <a:t>amiga</a:t>
            </a:r>
            <a:r>
              <a:rPr lang="pt-BR" sz="2600" dirty="0">
                <a:cs typeface="Courier New" pitchFamily="49" charset="0"/>
              </a:rPr>
              <a:t>: AQUELE VIADO PASSOU NO CASDINHO, E EU NÃO !</a:t>
            </a:r>
          </a:p>
        </p:txBody>
      </p:sp>
    </p:spTree>
    <p:extLst>
      <p:ext uri="{BB962C8B-B14F-4D97-AF65-F5344CB8AC3E}">
        <p14:creationId xmlns:p14="http://schemas.microsoft.com/office/powerpoint/2010/main" val="124812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Sentiment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Analysis</a:t>
            </a:r>
            <a:r>
              <a:rPr lang="pt-BR" dirty="0">
                <a:latin typeface="Sketch Rockwell" pitchFamily="2" charset="0"/>
              </a:rPr>
              <a:t> (</a:t>
            </a:r>
            <a:r>
              <a:rPr lang="pt-BR" dirty="0" err="1">
                <a:latin typeface="Sketch Rockwell" pitchFamily="2" charset="0"/>
              </a:rPr>
              <a:t>Twitter</a:t>
            </a:r>
            <a:r>
              <a:rPr lang="pt-BR" dirty="0">
                <a:latin typeface="Sketch Rockwell" pitchFamily="2" charset="0"/>
              </a:rPr>
              <a:t>)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9336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259632" y="5877272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Obs.: não é o mesmo registro...</a:t>
            </a:r>
          </a:p>
        </p:txBody>
      </p:sp>
    </p:spTree>
    <p:extLst>
      <p:ext uri="{BB962C8B-B14F-4D97-AF65-F5344CB8AC3E}">
        <p14:creationId xmlns:p14="http://schemas.microsoft.com/office/powerpoint/2010/main" val="3857692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pt-BR" dirty="0" err="1">
                <a:latin typeface="Sketch Rockwell" pitchFamily="2" charset="0"/>
              </a:rPr>
              <a:t>Sentiment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Analysis</a:t>
            </a:r>
            <a:r>
              <a:rPr lang="pt-BR" dirty="0">
                <a:latin typeface="Sketch Rockwell" pitchFamily="2" charset="0"/>
              </a:rPr>
              <a:t> (</a:t>
            </a:r>
            <a:r>
              <a:rPr lang="pt-BR" dirty="0" err="1">
                <a:latin typeface="Sketch Rockwell" pitchFamily="2" charset="0"/>
              </a:rPr>
              <a:t>Facebook</a:t>
            </a:r>
            <a:r>
              <a:rPr lang="pt-BR" dirty="0">
                <a:latin typeface="Sketch Rockwell" pitchFamily="2" charset="0"/>
              </a:rPr>
              <a:t>)</a:t>
            </a:r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57200" y="1844824"/>
            <a:ext cx="8229600" cy="4281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cs typeface="Courier New" pitchFamily="49" charset="0"/>
              </a:rPr>
              <a:t>Sabe o que é ter vontade de acordar cedo no domingo para estudar?!?</a:t>
            </a:r>
          </a:p>
          <a:p>
            <a:pPr marL="0" indent="0">
              <a:buNone/>
            </a:pPr>
            <a:r>
              <a:rPr lang="pt-BR" dirty="0">
                <a:cs typeface="Courier New" pitchFamily="49" charset="0"/>
              </a:rPr>
              <a:t>Bom, eu também não sei explicar, mas é o que estou sentindo no momento .-.</a:t>
            </a:r>
          </a:p>
          <a:p>
            <a:pPr marL="0" indent="0">
              <a:buNone/>
            </a:pPr>
            <a:r>
              <a:rPr lang="pt-BR" dirty="0">
                <a:cs typeface="Courier New" pitchFamily="49" charset="0"/>
              </a:rPr>
              <a:t>Bora </a:t>
            </a:r>
            <a:r>
              <a:rPr lang="pt-BR" dirty="0" err="1">
                <a:cs typeface="Courier New" pitchFamily="49" charset="0"/>
              </a:rPr>
              <a:t>Casdinho</a:t>
            </a:r>
            <a:r>
              <a:rPr lang="pt-BR" dirty="0">
                <a:cs typeface="Courier New" pitchFamily="49" charset="0"/>
              </a:rPr>
              <a:t>!</a:t>
            </a:r>
            <a:endParaRPr lang="pt-BR" sz="2800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688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pt-BR" dirty="0" err="1">
                <a:latin typeface="Sketch Rockwell" pitchFamily="2" charset="0"/>
              </a:rPr>
              <a:t>Sentiment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Analysis</a:t>
            </a:r>
            <a:r>
              <a:rPr lang="pt-BR" dirty="0">
                <a:latin typeface="Sketch Rockwell" pitchFamily="2" charset="0"/>
              </a:rPr>
              <a:t> (</a:t>
            </a:r>
            <a:r>
              <a:rPr lang="pt-BR" dirty="0" err="1">
                <a:latin typeface="Sketch Rockwell" pitchFamily="2" charset="0"/>
              </a:rPr>
              <a:t>Facebook</a:t>
            </a:r>
            <a:r>
              <a:rPr lang="pt-BR" dirty="0">
                <a:latin typeface="Sketch Rockwell" pitchFamily="2" charset="0"/>
              </a:rPr>
              <a:t>)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" y="1700808"/>
            <a:ext cx="9069675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241306" y="6246604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Obs.: não é o mesmo registro...</a:t>
            </a:r>
          </a:p>
        </p:txBody>
      </p:sp>
    </p:spTree>
    <p:extLst>
      <p:ext uri="{BB962C8B-B14F-4D97-AF65-F5344CB8AC3E}">
        <p14:creationId xmlns:p14="http://schemas.microsoft.com/office/powerpoint/2010/main" val="1675277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>
                <a:latin typeface="Sketch Rockwell" pitchFamily="2" charset="0"/>
              </a:rPr>
              <a:t>Campos opcionais</a:t>
            </a:r>
            <a:endParaRPr lang="pt-B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91" y="3565212"/>
            <a:ext cx="5141213" cy="2327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lipse 6"/>
          <p:cNvSpPr/>
          <p:nvPr/>
        </p:nvSpPr>
        <p:spPr>
          <a:xfrm>
            <a:off x="366891" y="4005064"/>
            <a:ext cx="2570605" cy="383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04" y="1268760"/>
            <a:ext cx="6499052" cy="2308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475656" y="6137732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ourier New" pitchFamily="49" charset="0"/>
                <a:cs typeface="Courier New" pitchFamily="49" charset="0"/>
                <a:hlinkClick r:id="rId5"/>
              </a:rPr>
              <a:t>https://gist.github.com/4667205</a:t>
            </a:r>
            <a:endParaRPr lang="pt-BR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eta para a esquerda 2"/>
          <p:cNvSpPr/>
          <p:nvPr/>
        </p:nvSpPr>
        <p:spPr>
          <a:xfrm>
            <a:off x="3995936" y="3861048"/>
            <a:ext cx="1296144" cy="7200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5502743" y="3504342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Sketch Rockwell" pitchFamily="2" charset="0"/>
              </a:rPr>
              <a:t>Campo opcional no </a:t>
            </a:r>
            <a:r>
              <a:rPr lang="pt-BR" sz="3200" dirty="0" err="1">
                <a:latin typeface="Sketch Rockwell" pitchFamily="2" charset="0"/>
              </a:rPr>
              <a:t>Facebook</a:t>
            </a:r>
            <a:endParaRPr lang="pt-BR" sz="3200" dirty="0">
              <a:latin typeface="Sketch Rockw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2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-398" y="0"/>
            <a:ext cx="9144397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>
                <a:latin typeface="Sketch Rockwell" pitchFamily="2" charset="0"/>
              </a:rPr>
              <a:t>Como comecei com </a:t>
            </a:r>
            <a:r>
              <a:rPr lang="pt-BR" dirty="0" err="1">
                <a:latin typeface="Sketch Rockwell" pitchFamily="2" charset="0"/>
              </a:rPr>
              <a:t>NoSQL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124" y="1146068"/>
            <a:ext cx="10154546" cy="571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30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Snowflakes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like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documents</a:t>
            </a:r>
            <a:endParaRPr lang="pt-BR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12776"/>
            <a:ext cx="8509397" cy="167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85738" y="3212976"/>
            <a:ext cx="8352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Sketch Rockwell" pitchFamily="2" charset="0"/>
              </a:rPr>
              <a:t>“</a:t>
            </a:r>
            <a:r>
              <a:rPr lang="pt-BR" sz="3200" b="1" dirty="0" err="1">
                <a:latin typeface="Sketch Rockwell" pitchFamily="2" charset="0"/>
              </a:rPr>
              <a:t>Snowflakes</a:t>
            </a:r>
            <a:r>
              <a:rPr lang="pt-BR" sz="3200" b="1" dirty="0">
                <a:latin typeface="Sketch Rockwell" pitchFamily="2" charset="0"/>
              </a:rPr>
              <a:t> </a:t>
            </a:r>
            <a:r>
              <a:rPr lang="pt-BR" sz="3200" b="1" dirty="0" err="1">
                <a:latin typeface="Sketch Rockwell" pitchFamily="2" charset="0"/>
              </a:rPr>
              <a:t>represent</a:t>
            </a:r>
            <a:r>
              <a:rPr lang="pt-BR" sz="3200" b="1" dirty="0">
                <a:latin typeface="Sketch Rockwell" pitchFamily="2" charset="0"/>
              </a:rPr>
              <a:t> </a:t>
            </a:r>
            <a:r>
              <a:rPr lang="pt-BR" sz="3200" b="1" dirty="0" err="1">
                <a:latin typeface="Sketch Rockwell" pitchFamily="2" charset="0"/>
              </a:rPr>
              <a:t>documents</a:t>
            </a:r>
            <a:r>
              <a:rPr lang="pt-BR" sz="3200" b="1" dirty="0">
                <a:latin typeface="Sketch Rockwell" pitchFamily="2" charset="0"/>
              </a:rPr>
              <a:t>, </a:t>
            </a:r>
            <a:r>
              <a:rPr lang="pt-BR" sz="3200" b="1" dirty="0" err="1">
                <a:latin typeface="Sketch Rockwell" pitchFamily="2" charset="0"/>
              </a:rPr>
              <a:t>since</a:t>
            </a:r>
            <a:r>
              <a:rPr lang="pt-BR" sz="3200" b="1" dirty="0">
                <a:latin typeface="Sketch Rockwell" pitchFamily="2" charset="0"/>
              </a:rPr>
              <a:t> </a:t>
            </a:r>
            <a:r>
              <a:rPr lang="pt-BR" sz="3200" b="1" dirty="0" err="1">
                <a:latin typeface="Sketch Rockwell" pitchFamily="2" charset="0"/>
              </a:rPr>
              <a:t>every</a:t>
            </a:r>
            <a:r>
              <a:rPr lang="pt-BR" sz="3200" b="1" dirty="0">
                <a:latin typeface="Sketch Rockwell" pitchFamily="2" charset="0"/>
              </a:rPr>
              <a:t> </a:t>
            </a:r>
            <a:r>
              <a:rPr lang="pt-BR" sz="3200" b="1" dirty="0" err="1">
                <a:latin typeface="Sketch Rockwell" pitchFamily="2" charset="0"/>
              </a:rPr>
              <a:t>document</a:t>
            </a:r>
            <a:r>
              <a:rPr lang="pt-BR" sz="3200" b="1" dirty="0">
                <a:latin typeface="Sketch Rockwell" pitchFamily="2" charset="0"/>
              </a:rPr>
              <a:t> </a:t>
            </a:r>
            <a:r>
              <a:rPr lang="pt-BR" sz="3200" b="1" dirty="0" err="1">
                <a:latin typeface="Sketch Rockwell" pitchFamily="2" charset="0"/>
              </a:rPr>
              <a:t>is</a:t>
            </a:r>
            <a:r>
              <a:rPr lang="pt-BR" sz="3200" b="1" dirty="0">
                <a:latin typeface="Sketch Rockwell" pitchFamily="2" charset="0"/>
              </a:rPr>
              <a:t> </a:t>
            </a:r>
            <a:r>
              <a:rPr lang="pt-BR" sz="3200" b="1" dirty="0" err="1">
                <a:latin typeface="Sketch Rockwell" pitchFamily="2" charset="0"/>
              </a:rPr>
              <a:t>beautiful</a:t>
            </a:r>
            <a:r>
              <a:rPr lang="pt-BR" sz="3200" b="1" dirty="0">
                <a:latin typeface="Sketch Rockwell" pitchFamily="2" charset="0"/>
              </a:rPr>
              <a:t> </a:t>
            </a:r>
            <a:r>
              <a:rPr lang="pt-BR" sz="3200" b="1" dirty="0" err="1">
                <a:latin typeface="Sketch Rockwell" pitchFamily="2" charset="0"/>
              </a:rPr>
              <a:t>and</a:t>
            </a:r>
            <a:r>
              <a:rPr lang="pt-BR" sz="3200" b="1" dirty="0">
                <a:latin typeface="Sketch Rockwell" pitchFamily="2" charset="0"/>
              </a:rPr>
              <a:t> </a:t>
            </a:r>
            <a:r>
              <a:rPr lang="pt-BR" sz="3200" b="1" dirty="0" err="1">
                <a:latin typeface="Sketch Rockwell" pitchFamily="2" charset="0"/>
              </a:rPr>
              <a:t>unique</a:t>
            </a:r>
            <a:r>
              <a:rPr lang="pt-BR" sz="3200" b="1" dirty="0">
                <a:latin typeface="Sketch Rockwell" pitchFamily="2" charset="0"/>
              </a:rPr>
              <a:t>”. </a:t>
            </a:r>
          </a:p>
          <a:p>
            <a:pPr algn="ctr"/>
            <a:r>
              <a:rPr lang="pt-BR" sz="2800" dirty="0" err="1">
                <a:latin typeface="Sketch Rockwell" pitchFamily="2" charset="0"/>
              </a:rPr>
              <a:t>MongoDB</a:t>
            </a:r>
            <a:r>
              <a:rPr lang="pt-BR" sz="2800" dirty="0">
                <a:latin typeface="Sketch Rockwell" pitchFamily="2" charset="0"/>
              </a:rPr>
              <a:t>, The </a:t>
            </a:r>
            <a:r>
              <a:rPr lang="pt-BR" sz="2800" dirty="0" err="1">
                <a:latin typeface="Sketch Rockwell" pitchFamily="2" charset="0"/>
              </a:rPr>
              <a:t>Definitive</a:t>
            </a:r>
            <a:r>
              <a:rPr lang="pt-BR" sz="2800" dirty="0">
                <a:latin typeface="Sketch Rockwell" pitchFamily="2" charset="0"/>
              </a:rPr>
              <a:t> </a:t>
            </a:r>
            <a:r>
              <a:rPr lang="pt-BR" sz="2800" dirty="0" err="1">
                <a:latin typeface="Sketch Rockwell" pitchFamily="2" charset="0"/>
              </a:rPr>
              <a:t>Guide</a:t>
            </a:r>
            <a:r>
              <a:rPr lang="pt-BR" sz="4400" dirty="0">
                <a:latin typeface="Sketch Rockwell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00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7519988" cy="4800600"/>
          </a:xfrm>
        </p:spPr>
        <p:txBody>
          <a:bodyPr>
            <a:normAutofit/>
          </a:bodyPr>
          <a:lstStyle/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>
                <a:latin typeface="Sketch Rockwell" pitchFamily="2" charset="0"/>
              </a:rPr>
              <a:t>Non </a:t>
            </a:r>
            <a:r>
              <a:rPr lang="pt-BR" dirty="0" err="1">
                <a:latin typeface="Sketch Rockwell" pitchFamily="2" charset="0"/>
              </a:rPr>
              <a:t>Relational</a:t>
            </a:r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827584" y="1484784"/>
            <a:ext cx="2592288" cy="180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Sketch Rockwell" pitchFamily="2" charset="0"/>
              </a:rPr>
              <a:t>Non </a:t>
            </a:r>
            <a:r>
              <a:rPr lang="pt-BR" sz="2400" dirty="0" err="1">
                <a:latin typeface="Sketch Rockwell" pitchFamily="2" charset="0"/>
              </a:rPr>
              <a:t>Relational</a:t>
            </a:r>
            <a:endParaRPr lang="pt-BR" sz="2400" dirty="0">
              <a:latin typeface="Sketch Rockwell" pitchFamily="2" charset="0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3734058" y="1880828"/>
            <a:ext cx="1296144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436096" y="1484784"/>
            <a:ext cx="2592288" cy="180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Sketch Rockwell" pitchFamily="2" charset="0"/>
              </a:rPr>
              <a:t>JSON </a:t>
            </a:r>
            <a:r>
              <a:rPr lang="pt-BR" sz="2400" dirty="0" err="1">
                <a:latin typeface="Sketch Rockwell" pitchFamily="2" charset="0"/>
              </a:rPr>
              <a:t>DataBase</a:t>
            </a:r>
            <a:endParaRPr lang="pt-BR" sz="2400" dirty="0">
              <a:latin typeface="Sketch Rockwell" pitchFamily="2" charset="0"/>
            </a:endParaRPr>
          </a:p>
        </p:txBody>
      </p:sp>
      <p:sp>
        <p:nvSpPr>
          <p:cNvPr id="8" name="Seta para a direita 7"/>
          <p:cNvSpPr/>
          <p:nvPr/>
        </p:nvSpPr>
        <p:spPr>
          <a:xfrm rot="5400000">
            <a:off x="6192651" y="3536541"/>
            <a:ext cx="1079178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5436096" y="4797152"/>
            <a:ext cx="2592288" cy="180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latin typeface="Sketch Rockwell" pitchFamily="2" charset="0"/>
              </a:rPr>
              <a:t>Dev</a:t>
            </a:r>
            <a:r>
              <a:rPr lang="pt-BR" sz="2800" dirty="0">
                <a:latin typeface="Sketch Rockwell" pitchFamily="2" charset="0"/>
              </a:rPr>
              <a:t> </a:t>
            </a:r>
            <a:r>
              <a:rPr lang="pt-BR" sz="2800" dirty="0" err="1">
                <a:latin typeface="Sketch Rockwell" pitchFamily="2" charset="0"/>
              </a:rPr>
              <a:t>like</a:t>
            </a:r>
            <a:r>
              <a:rPr lang="pt-BR" sz="2800" dirty="0">
                <a:latin typeface="Sketch Rockwell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12909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>
                <a:latin typeface="Sketch Rockwell" pitchFamily="2" charset="0"/>
              </a:rPr>
              <a:t>JSON </a:t>
            </a:r>
            <a:r>
              <a:rPr lang="pt-BR" dirty="0" err="1">
                <a:latin typeface="Sketch Rockwell" pitchFamily="2" charset="0"/>
              </a:rPr>
              <a:t>persistence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err="1">
                <a:latin typeface="Sketch Rockwell" pitchFamily="2" charset="0"/>
              </a:rPr>
              <a:t>MongoDB</a:t>
            </a:r>
            <a:endParaRPr lang="pt-BR" sz="3600" dirty="0">
              <a:latin typeface="Sketch Rockwell" pitchFamily="2" charset="0"/>
            </a:endParaRPr>
          </a:p>
          <a:p>
            <a:r>
              <a:rPr lang="pt-BR" sz="3600" dirty="0" err="1">
                <a:latin typeface="Sketch Rockwell" pitchFamily="2" charset="0"/>
              </a:rPr>
              <a:t>CouchDB</a:t>
            </a:r>
            <a:endParaRPr lang="pt-BR" sz="3600" dirty="0">
              <a:latin typeface="Sketch Rockwell" pitchFamily="2" charset="0"/>
            </a:endParaRPr>
          </a:p>
          <a:p>
            <a:r>
              <a:rPr lang="pt-BR" sz="3600" dirty="0" err="1">
                <a:latin typeface="Sketch Rockwell" pitchFamily="2" charset="0"/>
              </a:rPr>
              <a:t>RethinkDB</a:t>
            </a:r>
            <a:endParaRPr lang="pt-BR" sz="3600" dirty="0">
              <a:latin typeface="Sketch Rockwell" pitchFamily="2" charset="0"/>
            </a:endParaRPr>
          </a:p>
          <a:p>
            <a:r>
              <a:rPr lang="pt-BR" sz="3600" dirty="0" err="1">
                <a:latin typeface="Sketch Rockwell" pitchFamily="2" charset="0"/>
              </a:rPr>
              <a:t>PostgreSQL</a:t>
            </a:r>
            <a:r>
              <a:rPr lang="pt-BR" sz="3600" dirty="0">
                <a:latin typeface="Sketch Rockwell" pitchFamily="2" charset="0"/>
              </a:rPr>
              <a:t> (SQL?)</a:t>
            </a:r>
          </a:p>
        </p:txBody>
      </p:sp>
    </p:spTree>
    <p:extLst>
      <p:ext uri="{BB962C8B-B14F-4D97-AF65-F5344CB8AC3E}">
        <p14:creationId xmlns:p14="http://schemas.microsoft.com/office/powerpoint/2010/main" val="1668444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7519988" cy="4800600"/>
          </a:xfrm>
        </p:spPr>
        <p:txBody>
          <a:bodyPr>
            <a:normAutofit/>
          </a:bodyPr>
          <a:lstStyle/>
          <a:p>
            <a:r>
              <a:rPr lang="en-US" dirty="0">
                <a:latin typeface="Sketch Rockwell" pitchFamily="2" charset="0"/>
              </a:rPr>
              <a:t>Como </a:t>
            </a:r>
            <a:r>
              <a:rPr lang="en-US" dirty="0" err="1">
                <a:latin typeface="Sketch Rockwell" pitchFamily="2" charset="0"/>
              </a:rPr>
              <a:t>persistir</a:t>
            </a:r>
            <a:r>
              <a:rPr lang="en-US" dirty="0">
                <a:latin typeface="Sketch Rockwell" pitchFamily="2" charset="0"/>
              </a:rPr>
              <a:t> dados </a:t>
            </a:r>
            <a:r>
              <a:rPr lang="en-US" dirty="0" err="1">
                <a:latin typeface="Sketch Rockwell" pitchFamily="2" charset="0"/>
              </a:rPr>
              <a:t>sem</a:t>
            </a:r>
            <a:r>
              <a:rPr lang="en-US" dirty="0">
                <a:latin typeface="Sketch Rockwell" pitchFamily="2" charset="0"/>
              </a:rPr>
              <a:t> </a:t>
            </a:r>
            <a:r>
              <a:rPr lang="en-US" dirty="0" err="1">
                <a:latin typeface="Sketch Rockwell" pitchFamily="2" charset="0"/>
              </a:rPr>
              <a:t>normalizar</a:t>
            </a:r>
            <a:r>
              <a:rPr lang="en-US" dirty="0">
                <a:latin typeface="Sketch Rockwell" pitchFamily="2" charset="0"/>
              </a:rPr>
              <a:t>, </a:t>
            </a:r>
            <a:r>
              <a:rPr lang="en-US" dirty="0" err="1">
                <a:latin typeface="Sketch Rockwell" pitchFamily="2" charset="0"/>
              </a:rPr>
              <a:t>sem</a:t>
            </a:r>
            <a:r>
              <a:rPr lang="en-US" dirty="0">
                <a:latin typeface="Sketch Rockwell" pitchFamily="2" charset="0"/>
              </a:rPr>
              <a:t> um BD </a:t>
            </a:r>
            <a:r>
              <a:rPr lang="en-US" dirty="0" err="1">
                <a:latin typeface="Sketch Rockwell" pitchFamily="2" charset="0"/>
              </a:rPr>
              <a:t>relacional</a:t>
            </a:r>
            <a:r>
              <a:rPr lang="en-US" dirty="0">
                <a:latin typeface="Sketch Rockwell" pitchFamily="2" charset="0"/>
              </a:rPr>
              <a:t>?</a:t>
            </a:r>
          </a:p>
          <a:p>
            <a:r>
              <a:rPr lang="en-US" dirty="0" err="1">
                <a:latin typeface="Sketch Rockwell" pitchFamily="2" charset="0"/>
              </a:rPr>
              <a:t>Somos</a:t>
            </a:r>
            <a:r>
              <a:rPr lang="en-US" dirty="0">
                <a:latin typeface="Sketch Rockwell" pitchFamily="2" charset="0"/>
              </a:rPr>
              <a:t> </a:t>
            </a:r>
            <a:r>
              <a:rPr lang="pt-BR" dirty="0">
                <a:latin typeface="Sketch Rockwell" pitchFamily="2" charset="0"/>
              </a:rPr>
              <a:t>“</a:t>
            </a:r>
            <a:r>
              <a:rPr lang="en-US" dirty="0" err="1">
                <a:latin typeface="Sketch Rockwell" pitchFamily="2" charset="0"/>
              </a:rPr>
              <a:t>formatados</a:t>
            </a:r>
            <a:r>
              <a:rPr lang="en-US" dirty="0">
                <a:latin typeface="Sketch Rockwell" pitchFamily="2" charset="0"/>
              </a:rPr>
              <a:t>” a </a:t>
            </a:r>
            <a:r>
              <a:rPr lang="en-US" dirty="0" err="1">
                <a:latin typeface="Sketch Rockwell" pitchFamily="2" charset="0"/>
              </a:rPr>
              <a:t>pensar</a:t>
            </a:r>
            <a:r>
              <a:rPr lang="en-US" dirty="0">
                <a:latin typeface="Sketch Rockwell" pitchFamily="2" charset="0"/>
              </a:rPr>
              <a:t> no </a:t>
            </a:r>
            <a:r>
              <a:rPr lang="en-US" dirty="0" err="1">
                <a:latin typeface="Sketch Rockwell" pitchFamily="2" charset="0"/>
              </a:rPr>
              <a:t>modelo</a:t>
            </a:r>
            <a:r>
              <a:rPr lang="en-US" dirty="0">
                <a:latin typeface="Sketch Rockwell" pitchFamily="2" charset="0"/>
              </a:rPr>
              <a:t> </a:t>
            </a:r>
            <a:r>
              <a:rPr lang="en-US" dirty="0" err="1">
                <a:latin typeface="Sketch Rockwell" pitchFamily="2" charset="0"/>
              </a:rPr>
              <a:t>relacional</a:t>
            </a:r>
            <a:endParaRPr lang="en-US" dirty="0">
              <a:latin typeface="Sketch Rockwell" pitchFamily="2" charset="0"/>
            </a:endParaRPr>
          </a:p>
          <a:p>
            <a:r>
              <a:rPr lang="en-US" dirty="0">
                <a:latin typeface="Sketch Rockwell" pitchFamily="2" charset="0"/>
              </a:rPr>
              <a:t>“One size fits all”</a:t>
            </a:r>
          </a:p>
          <a:p>
            <a:endParaRPr lang="pt-BR" dirty="0">
              <a:latin typeface="Sketch Rockwell" pitchFamily="2" charset="0"/>
            </a:endParaRPr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NoSQL</a:t>
            </a:r>
            <a:r>
              <a:rPr lang="en-US" dirty="0">
                <a:latin typeface="Sketch Rockwell" pitchFamily="2" charset="0"/>
              </a:rPr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8126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93204"/>
            <a:ext cx="8005830" cy="5969191"/>
          </a:xfrm>
          <a:prstGeom prst="rect">
            <a:avLst/>
          </a:prstGeom>
        </p:spPr>
      </p:pic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One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Size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Fits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All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8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28676" y="1484784"/>
            <a:ext cx="7848872" cy="36009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Sketch Rockwell" pitchFamily="2" charset="0"/>
              </a:rPr>
              <a:t>“</a:t>
            </a:r>
            <a:r>
              <a:rPr lang="pt-BR" sz="5400" dirty="0" err="1">
                <a:latin typeface="Sketch Rockwell" pitchFamily="2" charset="0"/>
              </a:rPr>
              <a:t>It’s</a:t>
            </a:r>
            <a:r>
              <a:rPr lang="pt-BR" sz="5400" dirty="0">
                <a:latin typeface="Sketch Rockwell" pitchFamily="2" charset="0"/>
              </a:rPr>
              <a:t> </a:t>
            </a:r>
            <a:r>
              <a:rPr lang="pt-BR" sz="5400" dirty="0" err="1">
                <a:latin typeface="Sketch Rockwell" pitchFamily="2" charset="0"/>
              </a:rPr>
              <a:t>better</a:t>
            </a:r>
            <a:r>
              <a:rPr lang="pt-BR" sz="5400" dirty="0">
                <a:latin typeface="Sketch Rockwell" pitchFamily="2" charset="0"/>
              </a:rPr>
              <a:t> </a:t>
            </a:r>
            <a:r>
              <a:rPr lang="pt-BR" sz="5400" dirty="0" err="1">
                <a:latin typeface="Sketch Rockwell" pitchFamily="2" charset="0"/>
              </a:rPr>
              <a:t>to</a:t>
            </a:r>
            <a:r>
              <a:rPr lang="pt-BR" sz="5400" dirty="0">
                <a:latin typeface="Sketch Rockwell" pitchFamily="2" charset="0"/>
              </a:rPr>
              <a:t> </a:t>
            </a:r>
            <a:r>
              <a:rPr lang="pt-BR" sz="5400" dirty="0" err="1">
                <a:latin typeface="Sketch Rockwell" pitchFamily="2" charset="0"/>
              </a:rPr>
              <a:t>think</a:t>
            </a:r>
            <a:r>
              <a:rPr lang="pt-BR" sz="5400" dirty="0">
                <a:latin typeface="Sketch Rockwell" pitchFamily="2" charset="0"/>
              </a:rPr>
              <a:t> </a:t>
            </a:r>
            <a:r>
              <a:rPr lang="pt-BR" sz="5400" dirty="0" err="1">
                <a:latin typeface="Sketch Rockwell" pitchFamily="2" charset="0"/>
              </a:rPr>
              <a:t>of</a:t>
            </a:r>
            <a:r>
              <a:rPr lang="pt-BR" sz="5400" dirty="0">
                <a:latin typeface="Sketch Rockwell" pitchFamily="2" charset="0"/>
              </a:rPr>
              <a:t> </a:t>
            </a:r>
            <a:r>
              <a:rPr lang="pt-BR" sz="5400" dirty="0" err="1">
                <a:latin typeface="Sketch Rockwell" pitchFamily="2" charset="0"/>
              </a:rPr>
              <a:t>NoSQL</a:t>
            </a:r>
            <a:r>
              <a:rPr lang="pt-BR" sz="5400" dirty="0">
                <a:latin typeface="Sketch Rockwell" pitchFamily="2" charset="0"/>
              </a:rPr>
              <a:t> as a </a:t>
            </a:r>
            <a:r>
              <a:rPr lang="pt-BR" sz="5400" dirty="0" err="1">
                <a:latin typeface="Sketch Rockwell" pitchFamily="2" charset="0"/>
              </a:rPr>
              <a:t>movement</a:t>
            </a:r>
            <a:r>
              <a:rPr lang="pt-BR" sz="5400" dirty="0">
                <a:latin typeface="Sketch Rockwell" pitchFamily="2" charset="0"/>
              </a:rPr>
              <a:t> </a:t>
            </a:r>
            <a:r>
              <a:rPr lang="pt-BR" sz="5400" dirty="0" err="1">
                <a:latin typeface="Sketch Rockwell" pitchFamily="2" charset="0"/>
              </a:rPr>
              <a:t>rather</a:t>
            </a:r>
            <a:r>
              <a:rPr lang="pt-BR" sz="5400" dirty="0">
                <a:latin typeface="Sketch Rockwell" pitchFamily="2" charset="0"/>
              </a:rPr>
              <a:t> </a:t>
            </a:r>
            <a:r>
              <a:rPr lang="pt-BR" sz="5400" dirty="0" err="1">
                <a:latin typeface="Sketch Rockwell" pitchFamily="2" charset="0"/>
              </a:rPr>
              <a:t>than</a:t>
            </a:r>
            <a:r>
              <a:rPr lang="pt-BR" sz="5400" dirty="0">
                <a:latin typeface="Sketch Rockwell" pitchFamily="2" charset="0"/>
              </a:rPr>
              <a:t> a </a:t>
            </a:r>
            <a:r>
              <a:rPr lang="pt-BR" sz="5400" dirty="0" err="1">
                <a:latin typeface="Sketch Rockwell" pitchFamily="2" charset="0"/>
              </a:rPr>
              <a:t>technology</a:t>
            </a:r>
            <a:r>
              <a:rPr lang="pt-BR" sz="6600" dirty="0">
                <a:latin typeface="Sketch Rockwell" pitchFamily="2" charset="0"/>
              </a:rPr>
              <a:t>”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785497" y="530120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Sketch Rockwell" pitchFamily="2" charset="0"/>
              </a:rPr>
              <a:t>Martin Fowler</a:t>
            </a:r>
          </a:p>
        </p:txBody>
      </p:sp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NoSQL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564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841206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9773" y="1273677"/>
            <a:ext cx="6768752" cy="467560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894113" y="5949280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err="1">
                <a:latin typeface="Sketch Rockwell" pitchFamily="2" charset="0"/>
              </a:rPr>
              <a:t>Dynamic</a:t>
            </a:r>
            <a:r>
              <a:rPr lang="pt-BR" sz="4400" dirty="0">
                <a:latin typeface="Sketch Rockwell" pitchFamily="2" charset="0"/>
              </a:rPr>
              <a:t> </a:t>
            </a:r>
            <a:r>
              <a:rPr lang="pt-BR" sz="4400" dirty="0" err="1">
                <a:latin typeface="Sketch Rockwell" pitchFamily="2" charset="0"/>
              </a:rPr>
              <a:t>Schema</a:t>
            </a:r>
            <a:endParaRPr lang="pt-BR" sz="4400" dirty="0">
              <a:latin typeface="Sketch Rockwell" pitchFamily="2" charset="0"/>
            </a:endParaRP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O que as empresas esperam de um </a:t>
            </a:r>
            <a:r>
              <a:rPr lang="pt-BR" sz="4000" dirty="0" err="1">
                <a:latin typeface="Sketch Rockwell" pitchFamily="2" charset="0"/>
              </a:rPr>
              <a:t>NoSQL</a:t>
            </a:r>
            <a:r>
              <a:rPr lang="pt-BR" sz="4000" dirty="0">
                <a:latin typeface="Sketch Rockwell" pitchFamily="2" charset="0"/>
              </a:rPr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85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968636" y="6088559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err="1">
                <a:latin typeface="Sketch Rockwell" pitchFamily="2" charset="0"/>
              </a:rPr>
              <a:t>Flexible</a:t>
            </a:r>
            <a:r>
              <a:rPr lang="pt-BR" sz="4400" dirty="0">
                <a:latin typeface="Sketch Rockwell" pitchFamily="2" charset="0"/>
              </a:rPr>
              <a:t> </a:t>
            </a:r>
            <a:r>
              <a:rPr lang="pt-BR" sz="4400" dirty="0" err="1">
                <a:latin typeface="Sketch Rockwell" pitchFamily="2" charset="0"/>
              </a:rPr>
              <a:t>Schema</a:t>
            </a:r>
            <a:endParaRPr lang="pt-BR" sz="4400" dirty="0">
              <a:latin typeface="Sketch Rockwell" pitchFamily="2" charset="0"/>
            </a:endParaRPr>
          </a:p>
        </p:txBody>
      </p:sp>
      <p:pic>
        <p:nvPicPr>
          <p:cNvPr id="6" name="Imagem 5" descr="200189086-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0684" y="1052736"/>
            <a:ext cx="6408712" cy="5082771"/>
          </a:xfrm>
          <a:prstGeom prst="rect">
            <a:avLst/>
          </a:prstGeom>
        </p:spPr>
      </p:pic>
      <p:sp>
        <p:nvSpPr>
          <p:cNvPr id="7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O que as empresas esperam de um </a:t>
            </a:r>
            <a:r>
              <a:rPr lang="pt-BR" sz="4000" dirty="0" err="1">
                <a:latin typeface="Sketch Rockwell" pitchFamily="2" charset="0"/>
              </a:rPr>
              <a:t>NoSQL</a:t>
            </a:r>
            <a:r>
              <a:rPr lang="pt-BR" sz="4000" dirty="0">
                <a:latin typeface="Sketch Rockwell" pitchFamily="2" charset="0"/>
              </a:rPr>
              <a:t>?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390855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7519988" cy="4800600"/>
          </a:xfrm>
        </p:spPr>
        <p:txBody>
          <a:bodyPr>
            <a:normAutofit/>
          </a:bodyPr>
          <a:lstStyle/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Flexible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Schema</a:t>
            </a:r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467544" y="2919727"/>
            <a:ext cx="2952328" cy="1800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latin typeface="Sketch Rockwell" pitchFamily="2" charset="0"/>
              </a:rPr>
              <a:t>Flexible</a:t>
            </a:r>
            <a:r>
              <a:rPr lang="pt-BR" sz="2400" dirty="0">
                <a:latin typeface="Sketch Rockwell" pitchFamily="2" charset="0"/>
              </a:rPr>
              <a:t> </a:t>
            </a:r>
            <a:r>
              <a:rPr lang="pt-BR" sz="2400" dirty="0" err="1">
                <a:latin typeface="Sketch Rockwell" pitchFamily="2" charset="0"/>
              </a:rPr>
              <a:t>Schema</a:t>
            </a:r>
            <a:endParaRPr lang="pt-BR" sz="2400" dirty="0">
              <a:latin typeface="Sketch Rockwell" pitchFamily="2" charset="0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3734058" y="3315771"/>
            <a:ext cx="1296144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5280931" y="2919727"/>
            <a:ext cx="3240360" cy="1800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latin typeface="Sketch Rockwell" pitchFamily="2" charset="0"/>
              </a:rPr>
              <a:t>Dev</a:t>
            </a:r>
            <a:r>
              <a:rPr lang="pt-BR" sz="2400" dirty="0">
                <a:latin typeface="Sketch Rockwell" pitchFamily="2" charset="0"/>
              </a:rPr>
              <a:t> Productivity</a:t>
            </a:r>
          </a:p>
        </p:txBody>
      </p:sp>
    </p:spTree>
    <p:extLst>
      <p:ext uri="{BB962C8B-B14F-4D97-AF65-F5344CB8AC3E}">
        <p14:creationId xmlns:p14="http://schemas.microsoft.com/office/powerpoint/2010/main" val="3272654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1142998"/>
            <a:ext cx="10147617" cy="5708035"/>
          </a:xfrm>
          <a:prstGeom prst="rect">
            <a:avLst/>
          </a:prstGeom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Relational</a:t>
            </a:r>
            <a:r>
              <a:rPr lang="pt-BR" sz="4000" dirty="0">
                <a:latin typeface="Sketch Rockwell" pitchFamily="2" charset="0"/>
              </a:rPr>
              <a:t> DB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48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7519988" cy="4800600"/>
          </a:xfrm>
        </p:spPr>
        <p:txBody>
          <a:bodyPr>
            <a:normAutofit/>
          </a:bodyPr>
          <a:lstStyle/>
          <a:p>
            <a:r>
              <a:rPr lang="pt-BR" dirty="0">
                <a:latin typeface="Sketch Rockwell" pitchFamily="2" charset="0"/>
              </a:rPr>
              <a:t>Na faculdade me ensinaram que deveria normalizar os dados </a:t>
            </a:r>
          </a:p>
          <a:p>
            <a:r>
              <a:rPr lang="pt-BR" dirty="0">
                <a:latin typeface="Sketch Rockwell" pitchFamily="2" charset="0"/>
              </a:rPr>
              <a:t>E que o mundo era SQL</a:t>
            </a:r>
          </a:p>
          <a:p>
            <a:r>
              <a:rPr lang="pt-BR" dirty="0">
                <a:latin typeface="Sketch Rockwell" pitchFamily="2" charset="0"/>
              </a:rPr>
              <a:t>No entanto:</a:t>
            </a:r>
          </a:p>
          <a:p>
            <a:pPr lvl="1"/>
            <a:r>
              <a:rPr lang="pt-BR" dirty="0">
                <a:latin typeface="Sketch Rockwell" pitchFamily="2" charset="0"/>
              </a:rPr>
              <a:t>Comecei a dar aulas de BI (</a:t>
            </a:r>
            <a:r>
              <a:rPr lang="pt-BR" dirty="0" err="1">
                <a:latin typeface="Sketch Rockwell" pitchFamily="2" charset="0"/>
              </a:rPr>
              <a:t>analytics</a:t>
            </a:r>
            <a:r>
              <a:rPr lang="pt-BR" dirty="0">
                <a:latin typeface="Sketch Rockwell" pitchFamily="2" charset="0"/>
              </a:rPr>
              <a:t>), e </a:t>
            </a:r>
            <a:r>
              <a:rPr lang="pt-BR" dirty="0" err="1">
                <a:latin typeface="Sketch Rockwell" pitchFamily="2" charset="0"/>
              </a:rPr>
              <a:t>denormalizar</a:t>
            </a:r>
            <a:r>
              <a:rPr lang="pt-BR" dirty="0">
                <a:latin typeface="Sketch Rockwell" pitchFamily="2" charset="0"/>
              </a:rPr>
              <a:t> era fundamental</a:t>
            </a:r>
          </a:p>
          <a:p>
            <a:pPr lvl="1"/>
            <a:r>
              <a:rPr lang="pt-BR" dirty="0">
                <a:latin typeface="Sketch Rockwell" pitchFamily="2" charset="0"/>
              </a:rPr>
              <a:t>Persistir dados de redes sociais: bastante trabalhoso no mundo relacional</a:t>
            </a:r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>
                <a:latin typeface="Sketch Rockwell" pitchFamily="2" charset="0"/>
              </a:rPr>
              <a:t>Origem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10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8064896" cy="4934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5110320" y="616467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Sketch Rockwell" pitchFamily="2" charset="0"/>
              </a:rPr>
              <a:t>Martin Fowler</a:t>
            </a: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Relational</a:t>
            </a:r>
            <a:r>
              <a:rPr lang="pt-BR" sz="4000" dirty="0">
                <a:latin typeface="Sketch Rockwell" pitchFamily="2" charset="0"/>
              </a:rPr>
              <a:t> DB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667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Sketch Rockwell" pitchFamily="2" charset="0"/>
              </a:rPr>
              <a:t>The </a:t>
            </a:r>
            <a:r>
              <a:rPr lang="pt-BR" dirty="0" err="1">
                <a:latin typeface="Sketch Rockwell" pitchFamily="2" charset="0"/>
              </a:rPr>
              <a:t>difference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between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the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relational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model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and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the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in-memory</a:t>
            </a:r>
            <a:r>
              <a:rPr lang="pt-BR" dirty="0">
                <a:latin typeface="Sketch Rockwell" pitchFamily="2" charset="0"/>
              </a:rPr>
              <a:t> data </a:t>
            </a:r>
            <a:r>
              <a:rPr lang="pt-BR" dirty="0" err="1">
                <a:latin typeface="Sketch Rockwell" pitchFamily="2" charset="0"/>
              </a:rPr>
              <a:t>structures</a:t>
            </a:r>
            <a:r>
              <a:rPr lang="pt-BR" dirty="0">
                <a:latin typeface="Sketch Rockwell" pitchFamily="2" charset="0"/>
              </a:rPr>
              <a:t> (Fowler)</a:t>
            </a:r>
          </a:p>
          <a:p>
            <a:r>
              <a:rPr lang="en-US" dirty="0">
                <a:latin typeface="Sketch Rockwell" pitchFamily="2" charset="0"/>
              </a:rPr>
              <a:t>Limitations of relational DB: values only in tuples</a:t>
            </a:r>
          </a:p>
          <a:p>
            <a:r>
              <a:rPr lang="en-US" dirty="0">
                <a:latin typeface="Sketch Rockwell" pitchFamily="2" charset="0"/>
              </a:rPr>
              <a:t>We need a more complex structure than a set of tuples as a data unit</a:t>
            </a:r>
          </a:p>
          <a:p>
            <a:endParaRPr lang="en-US" dirty="0">
              <a:latin typeface="Sketch Rockwell" pitchFamily="2" charset="0"/>
            </a:endParaRPr>
          </a:p>
          <a:p>
            <a:endParaRPr lang="pt-BR" dirty="0"/>
          </a:p>
        </p:txBody>
      </p:sp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latin typeface="Sketch Rockwell" pitchFamily="2" charset="0"/>
              </a:rPr>
              <a:t>Impedance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mismatch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75292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6304" y="3140968"/>
            <a:ext cx="3888432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ketch Rockwell" pitchFamily="2" charset="0"/>
              </a:rPr>
              <a:t>Costumers</a:t>
            </a:r>
            <a:br>
              <a:rPr lang="en-US" dirty="0">
                <a:latin typeface="Sketch Rockwell" pitchFamily="2" charset="0"/>
              </a:rPr>
            </a:br>
            <a:r>
              <a:rPr lang="en-US" dirty="0">
                <a:latin typeface="Sketch Rockwell" pitchFamily="2" charset="0"/>
              </a:rPr>
              <a:t>Orders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110320" y="616467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Sketch Rockwell" pitchFamily="2" charset="0"/>
              </a:rPr>
              <a:t>Martin Fowler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64088" cy="6828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966304" y="1340768"/>
            <a:ext cx="3888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ketch Rockwell" pitchFamily="2" charset="0"/>
              </a:rPr>
              <a:t>Aggregate Model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9380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52057" y="3294712"/>
            <a:ext cx="3888432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Sketch Rockwell" pitchFamily="2" charset="0"/>
              </a:rPr>
              <a:t>Costumers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110320" y="6164671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Sketch Rockwell" pitchFamily="2" charset="0"/>
              </a:rPr>
              <a:t>Martin Fowler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4690779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04" y="4509120"/>
            <a:ext cx="4591589" cy="2141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966304" y="1340768"/>
            <a:ext cx="3888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ketch Rockwell" pitchFamily="2" charset="0"/>
              </a:rPr>
              <a:t>Aggregate Model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649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7519988" cy="4800600"/>
          </a:xfrm>
        </p:spPr>
        <p:txBody>
          <a:bodyPr>
            <a:normAutofit/>
          </a:bodyPr>
          <a:lstStyle/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Questions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vs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Answers</a:t>
            </a: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521768"/>
              </p:ext>
            </p:extLst>
          </p:nvPr>
        </p:nvGraphicFramePr>
        <p:xfrm>
          <a:off x="611560" y="1700808"/>
          <a:ext cx="784887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18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Sketch Rockwell" pitchFamily="2" charset="0"/>
                        </a:rPr>
                        <a:t>RDBMS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 err="1">
                          <a:latin typeface="Sketch Rockwell" pitchFamily="2" charset="0"/>
                        </a:rPr>
                        <a:t>MongoDB</a:t>
                      </a:r>
                      <a:endParaRPr lang="pt-BR" sz="4000" dirty="0">
                        <a:latin typeface="Sketch Rockwel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18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Sketch Rockwell" pitchFamily="2" charset="0"/>
                        </a:rPr>
                        <a:t>Data </a:t>
                      </a:r>
                      <a:r>
                        <a:rPr lang="pt-BR" sz="4000" dirty="0" err="1">
                          <a:latin typeface="Sketch Rockwell" pitchFamily="2" charset="0"/>
                        </a:rPr>
                        <a:t>Storage</a:t>
                      </a:r>
                      <a:endParaRPr lang="pt-BR" sz="4000" dirty="0">
                        <a:latin typeface="Sketch Rockwel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Sketch Rockwell" pitchFamily="2" charset="0"/>
                        </a:rPr>
                        <a:t>Data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18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 err="1">
                          <a:latin typeface="Sketch Rockwell" pitchFamily="2" charset="0"/>
                        </a:rPr>
                        <a:t>Answers</a:t>
                      </a:r>
                      <a:endParaRPr lang="pt-BR" sz="4000" dirty="0">
                        <a:latin typeface="Sketch Rockwel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 err="1">
                          <a:latin typeface="Sketch Rockwell" pitchFamily="2" charset="0"/>
                        </a:rPr>
                        <a:t>Questions</a:t>
                      </a:r>
                      <a:endParaRPr lang="pt-BR" sz="4000" dirty="0">
                        <a:latin typeface="Sketch Rockwel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188">
                <a:tc>
                  <a:txBody>
                    <a:bodyPr/>
                    <a:lstStyle/>
                    <a:p>
                      <a:pPr algn="ctr"/>
                      <a:r>
                        <a:rPr lang="pt-BR" sz="4000" dirty="0" err="1">
                          <a:latin typeface="Sketch Rockwell" pitchFamily="2" charset="0"/>
                        </a:rPr>
                        <a:t>Botton</a:t>
                      </a:r>
                      <a:r>
                        <a:rPr lang="pt-BR" sz="4000" baseline="0" dirty="0">
                          <a:latin typeface="Sketch Rockwell" pitchFamily="2" charset="0"/>
                        </a:rPr>
                        <a:t> </a:t>
                      </a:r>
                      <a:r>
                        <a:rPr lang="pt-BR" sz="4000" baseline="0" dirty="0" err="1">
                          <a:latin typeface="Sketch Rockwell" pitchFamily="2" charset="0"/>
                        </a:rPr>
                        <a:t>Up</a:t>
                      </a:r>
                      <a:endParaRPr lang="pt-BR" sz="4000" dirty="0">
                        <a:latin typeface="Sketch Rockwel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dirty="0">
                          <a:latin typeface="Sketch Rockwell" pitchFamily="2" charset="0"/>
                        </a:rPr>
                        <a:t>Top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578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" y="1143000"/>
            <a:ext cx="9144000" cy="6089976"/>
          </a:xfrm>
          <a:prstGeom prst="rect">
            <a:avLst/>
          </a:prstGeom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Scalability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38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11560" y="1700808"/>
            <a:ext cx="79928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err="1">
                <a:latin typeface="Sketch Rockwell" pitchFamily="2" charset="0"/>
              </a:rPr>
              <a:t>If</a:t>
            </a:r>
            <a:r>
              <a:rPr lang="pt-BR" sz="4400" b="1" dirty="0">
                <a:latin typeface="Sketch Rockwell" pitchFamily="2" charset="0"/>
              </a:rPr>
              <a:t> I </a:t>
            </a:r>
            <a:r>
              <a:rPr lang="pt-BR" sz="4400" b="1" dirty="0" err="1">
                <a:latin typeface="Sketch Rockwell" pitchFamily="2" charset="0"/>
              </a:rPr>
              <a:t>had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asked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people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what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they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wanted</a:t>
            </a:r>
            <a:r>
              <a:rPr lang="pt-BR" sz="4400" b="1" dirty="0">
                <a:latin typeface="Sketch Rockwell" pitchFamily="2" charset="0"/>
              </a:rPr>
              <a:t>, </a:t>
            </a:r>
            <a:r>
              <a:rPr lang="pt-BR" sz="4400" b="1" dirty="0" err="1">
                <a:latin typeface="Sketch Rockwell" pitchFamily="2" charset="0"/>
              </a:rPr>
              <a:t>they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would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have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said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faster</a:t>
            </a:r>
            <a:r>
              <a:rPr lang="pt-BR" sz="4400" b="1" dirty="0">
                <a:latin typeface="Sketch Rockwell" pitchFamily="2" charset="0"/>
              </a:rPr>
              <a:t> </a:t>
            </a:r>
            <a:r>
              <a:rPr lang="pt-BR" sz="4400" b="1" dirty="0" err="1">
                <a:latin typeface="Sketch Rockwell" pitchFamily="2" charset="0"/>
              </a:rPr>
              <a:t>horses</a:t>
            </a:r>
            <a:r>
              <a:rPr lang="pt-BR" sz="4400" b="1" dirty="0">
                <a:latin typeface="Sketch Rockwell" pitchFamily="2" charset="0"/>
              </a:rPr>
              <a:t>. </a:t>
            </a:r>
          </a:p>
          <a:p>
            <a:pPr algn="r"/>
            <a:r>
              <a:rPr lang="pt-BR" sz="2400" b="1" dirty="0">
                <a:latin typeface="Sketch Rockwell" pitchFamily="2" charset="0"/>
              </a:rPr>
              <a:t>Henry Ford</a:t>
            </a:r>
            <a:r>
              <a:rPr lang="pt-BR" sz="2800" dirty="0">
                <a:latin typeface="Sketch Rockwell" pitchFamily="2" charset="0"/>
              </a:rPr>
              <a:t>.</a:t>
            </a:r>
            <a:endParaRPr lang="pt-BR" sz="3600" dirty="0">
              <a:latin typeface="Sketch Rockwell" pitchFamily="2" charset="0"/>
            </a:endParaRPr>
          </a:p>
        </p:txBody>
      </p:sp>
      <p:sp>
        <p:nvSpPr>
          <p:cNvPr id="3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Scalability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434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pt-BR" sz="2800" dirty="0">
                <a:latin typeface="Sketch Rockwell" pitchFamily="2" charset="0"/>
              </a:rPr>
              <a:t>Escalabilidade para leituras num banco relacional: trabalhoso</a:t>
            </a:r>
          </a:p>
          <a:p>
            <a:pPr lvl="0">
              <a:defRPr/>
            </a:pPr>
            <a:r>
              <a:rPr lang="pt-BR" sz="2800" dirty="0">
                <a:latin typeface="Sketch Rockwell" pitchFamily="2" charset="0"/>
              </a:rPr>
              <a:t>Escalabilidade para escritas num banco relacional: MUITO, MUITO, trabalhoso</a:t>
            </a:r>
          </a:p>
          <a:p>
            <a:pPr lvl="0">
              <a:defRPr/>
            </a:pPr>
            <a:r>
              <a:rPr lang="pt-BR" sz="2800" dirty="0">
                <a:latin typeface="Sketch Rockwell" pitchFamily="2" charset="0"/>
              </a:rPr>
              <a:t>(se conseguir seu BD deixou de ser relacional...)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38" y="4221088"/>
            <a:ext cx="2520280" cy="2115235"/>
          </a:xfrm>
          <a:prstGeom prst="rect">
            <a:avLst/>
          </a:prstGeom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Escalabilidade vertical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336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1036520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91680" y="1238081"/>
            <a:ext cx="3600400" cy="53899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36" y="3933056"/>
            <a:ext cx="2520280" cy="2115235"/>
          </a:xfrm>
          <a:prstGeom prst="rect">
            <a:avLst/>
          </a:prstGeom>
        </p:spPr>
      </p:pic>
      <p:sp>
        <p:nvSpPr>
          <p:cNvPr id="6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Escalabilidade vertical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4707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8346180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268760"/>
            <a:ext cx="5616624" cy="494007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005064"/>
            <a:ext cx="2723061" cy="2160240"/>
          </a:xfrm>
          <a:prstGeom prst="rect">
            <a:avLst/>
          </a:prstGeom>
        </p:spPr>
      </p:pic>
      <p:sp>
        <p:nvSpPr>
          <p:cNvPr id="6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Escalabilidade horizontal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7680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572263"/>
              </p:ext>
            </p:extLst>
          </p:nvPr>
        </p:nvGraphicFramePr>
        <p:xfrm>
          <a:off x="1763688" y="1628800"/>
          <a:ext cx="5832648" cy="4721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Visio" r:id="rId4" imgW="4426760" imgH="3567442" progId="Visio.Drawing.11">
                  <p:embed/>
                </p:oleObj>
              </mc:Choice>
              <mc:Fallback>
                <p:oleObj name="Visio" r:id="rId4" imgW="4426760" imgH="356744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628800"/>
                        <a:ext cx="5832648" cy="47216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16016" y="6237312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/>
              <a:t>(Luiz H. N. Lorena, 2011)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>
                <a:latin typeface="Sketch Rockwell" pitchFamily="2" charset="0"/>
              </a:rPr>
              <a:t>Star </a:t>
            </a:r>
            <a:r>
              <a:rPr lang="pt-BR" dirty="0" err="1">
                <a:latin typeface="Sketch Rockwell" pitchFamily="2" charset="0"/>
              </a:rPr>
              <a:t>Schema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31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8874912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1412775"/>
            <a:ext cx="5832648" cy="477332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293096"/>
            <a:ext cx="2450755" cy="1944216"/>
          </a:xfrm>
          <a:prstGeom prst="rect">
            <a:avLst/>
          </a:prstGeom>
        </p:spPr>
      </p:pic>
      <p:sp>
        <p:nvSpPr>
          <p:cNvPr id="7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Escalabilidade horizontal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7003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TR00173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7784" y="1484784"/>
            <a:ext cx="4536504" cy="2994628"/>
          </a:xfrm>
        </p:spPr>
      </p:pic>
      <p:sp>
        <p:nvSpPr>
          <p:cNvPr id="7" name="CaixaDeTexto 6"/>
          <p:cNvSpPr txBox="1"/>
          <p:nvPr/>
        </p:nvSpPr>
        <p:spPr>
          <a:xfrm>
            <a:off x="1403648" y="4653136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“Eventual” pt-br: pode não ocorrer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87624" y="5301208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“Eventual” inglês: irá ocorrer em breve</a:t>
            </a:r>
          </a:p>
        </p:txBody>
      </p:sp>
      <p:sp>
        <p:nvSpPr>
          <p:cNvPr id="9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Eventually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Consistent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0632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Eventually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Consistent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50" y="1484784"/>
            <a:ext cx="5376597" cy="403244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11560" y="5749392"/>
            <a:ext cx="7632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latin typeface="Sketch Rockwell" pitchFamily="2" charset="0"/>
              </a:rPr>
              <a:t>Offline</a:t>
            </a:r>
            <a:r>
              <a:rPr lang="pt-BR" sz="2800" dirty="0">
                <a:latin typeface="Sketch Rockwell" pitchFamily="2" charset="0"/>
              </a:rPr>
              <a:t> ATM </a:t>
            </a:r>
            <a:r>
              <a:rPr lang="pt-BR" sz="2800" dirty="0" err="1">
                <a:latin typeface="Sketch Rockwell" pitchFamily="2" charset="0"/>
              </a:rPr>
              <a:t>have</a:t>
            </a:r>
            <a:r>
              <a:rPr lang="pt-BR" sz="2800" dirty="0">
                <a:latin typeface="Sketch Rockwell" pitchFamily="2" charset="0"/>
              </a:rPr>
              <a:t> </a:t>
            </a:r>
            <a:r>
              <a:rPr lang="pt-BR" sz="2800" dirty="0" err="1">
                <a:latin typeface="Sketch Rockwell" pitchFamily="2" charset="0"/>
              </a:rPr>
              <a:t>Eventually</a:t>
            </a:r>
            <a:r>
              <a:rPr lang="pt-BR" sz="2800" dirty="0">
                <a:latin typeface="Sketch Rockwell" pitchFamily="2" charset="0"/>
              </a:rPr>
              <a:t> </a:t>
            </a:r>
            <a:r>
              <a:rPr lang="pt-BR" sz="2800" dirty="0" err="1">
                <a:latin typeface="Sketch Rockwell" pitchFamily="2" charset="0"/>
              </a:rPr>
              <a:t>Consistent</a:t>
            </a:r>
            <a:r>
              <a:rPr lang="pt-BR" sz="2800" dirty="0">
                <a:latin typeface="Sketch Rockwell" pitchFamily="2" charset="0"/>
              </a:rPr>
              <a:t> </a:t>
            </a:r>
            <a:r>
              <a:rPr lang="pt-BR" sz="2800" dirty="0" err="1">
                <a:latin typeface="Sketch Rockwell" pitchFamily="2" charset="0"/>
              </a:rPr>
              <a:t>transactions</a:t>
            </a:r>
            <a:endParaRPr lang="pt-BR" sz="2800" dirty="0">
              <a:latin typeface="Sketch Rockw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03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Teorema CAP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5536" y="3140968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err="1">
                <a:latin typeface="Sketch Rockwell" pitchFamily="2" charset="0"/>
              </a:rPr>
              <a:t>Partition</a:t>
            </a:r>
            <a:endParaRPr lang="pt-BR" sz="4000" dirty="0">
              <a:latin typeface="Sketch Rockwell" pitchFamily="2" charset="0"/>
            </a:endParaRPr>
          </a:p>
        </p:txBody>
      </p:sp>
      <p:sp>
        <p:nvSpPr>
          <p:cNvPr id="3" name="Seta para a direita 2"/>
          <p:cNvSpPr/>
          <p:nvPr/>
        </p:nvSpPr>
        <p:spPr>
          <a:xfrm>
            <a:off x="3710053" y="2993903"/>
            <a:ext cx="1728192" cy="1002015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C000"/>
              </a:solidFill>
            </a:endParaRPr>
          </a:p>
        </p:txBody>
      </p:sp>
      <p:sp>
        <p:nvSpPr>
          <p:cNvPr id="4" name="Seta para cima e para baixo 3"/>
          <p:cNvSpPr/>
          <p:nvPr/>
        </p:nvSpPr>
        <p:spPr>
          <a:xfrm>
            <a:off x="6372200" y="2162762"/>
            <a:ext cx="936104" cy="2664296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148064" y="4827058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latin typeface="Sketch Rockwell" pitchFamily="2" charset="0"/>
              </a:rPr>
              <a:t>Availability</a:t>
            </a:r>
            <a:endParaRPr lang="pt-BR" sz="4000" dirty="0">
              <a:latin typeface="Sketch Rockwell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004048" y="1468822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err="1">
                <a:latin typeface="Sketch Rockwell" pitchFamily="2" charset="0"/>
              </a:rPr>
              <a:t>Consistency</a:t>
            </a:r>
            <a:endParaRPr lang="pt-BR" sz="4000" dirty="0">
              <a:latin typeface="Sketch Rockw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18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ursquare_logo1_1669614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4077072"/>
            <a:ext cx="2664296" cy="1668081"/>
          </a:xfrm>
          <a:prstGeom prst="rect">
            <a:avLst/>
          </a:prstGeom>
        </p:spPr>
      </p:pic>
      <p:pic>
        <p:nvPicPr>
          <p:cNvPr id="13" name="Imagem 12" descr="netflix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1484784"/>
            <a:ext cx="2688299" cy="1512168"/>
          </a:xfrm>
          <a:prstGeom prst="rect">
            <a:avLst/>
          </a:prstGeom>
        </p:spPr>
      </p:pic>
      <p:pic>
        <p:nvPicPr>
          <p:cNvPr id="14" name="Imagem 13" descr="Twitter-logo-1024x102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3888" y="2132856"/>
            <a:ext cx="1916832" cy="1916832"/>
          </a:xfrm>
          <a:prstGeom prst="rect">
            <a:avLst/>
          </a:prstGeom>
        </p:spPr>
      </p:pic>
      <p:pic>
        <p:nvPicPr>
          <p:cNvPr id="15" name="Imagem 14" descr="github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6216" y="3789040"/>
            <a:ext cx="2006352" cy="2006352"/>
          </a:xfrm>
          <a:prstGeom prst="rect">
            <a:avLst/>
          </a:prstGeom>
        </p:spPr>
      </p:pic>
      <p:pic>
        <p:nvPicPr>
          <p:cNvPr id="16" name="Imagem 15" descr="disqu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1560" y="1340768"/>
            <a:ext cx="2057648" cy="2057648"/>
          </a:xfrm>
          <a:prstGeom prst="rect">
            <a:avLst/>
          </a:prstGeom>
        </p:spPr>
      </p:pic>
      <p:pic>
        <p:nvPicPr>
          <p:cNvPr id="17" name="Imagem 16" descr="Mercado Libre Log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6538" y="4437112"/>
            <a:ext cx="2126542" cy="1584176"/>
          </a:xfrm>
          <a:prstGeom prst="rect">
            <a:avLst/>
          </a:prstGeom>
        </p:spPr>
      </p:pic>
      <p:sp>
        <p:nvSpPr>
          <p:cNvPr id="10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NoSQL</a:t>
            </a:r>
            <a:r>
              <a:rPr lang="pt-BR" sz="4000" dirty="0">
                <a:latin typeface="Sketch Rockwell" pitchFamily="2" charset="0"/>
              </a:rPr>
              <a:t> vale a pena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5445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latin typeface="Sketch Rockwell" pitchFamily="2" charset="0"/>
                <a:hlinkClick r:id="rId2"/>
              </a:rPr>
              <a:t>Bigtable</a:t>
            </a:r>
            <a:r>
              <a:rPr lang="pt-BR" dirty="0">
                <a:latin typeface="Sketch Rockwell" pitchFamily="2" charset="0"/>
                <a:hlinkClick r:id="rId2"/>
              </a:rPr>
              <a:t>: A </a:t>
            </a:r>
            <a:r>
              <a:rPr lang="pt-BR" dirty="0" err="1">
                <a:latin typeface="Sketch Rockwell" pitchFamily="2" charset="0"/>
                <a:hlinkClick r:id="rId2"/>
              </a:rPr>
              <a:t>distributed</a:t>
            </a:r>
            <a:r>
              <a:rPr lang="pt-BR" dirty="0">
                <a:latin typeface="Sketch Rockwell" pitchFamily="2" charset="0"/>
                <a:hlinkClick r:id="rId2"/>
              </a:rPr>
              <a:t> </a:t>
            </a:r>
            <a:r>
              <a:rPr lang="pt-BR" dirty="0" err="1">
                <a:latin typeface="Sketch Rockwell" pitchFamily="2" charset="0"/>
                <a:hlinkClick r:id="rId2"/>
              </a:rPr>
              <a:t>storage</a:t>
            </a:r>
            <a:r>
              <a:rPr lang="pt-BR" dirty="0">
                <a:latin typeface="Sketch Rockwell" pitchFamily="2" charset="0"/>
                <a:hlinkClick r:id="rId2"/>
              </a:rPr>
              <a:t> system for </a:t>
            </a:r>
            <a:r>
              <a:rPr lang="pt-BR" dirty="0" err="1">
                <a:latin typeface="Sketch Rockwell" pitchFamily="2" charset="0"/>
                <a:hlinkClick r:id="rId2"/>
              </a:rPr>
              <a:t>structured</a:t>
            </a:r>
            <a:r>
              <a:rPr lang="pt-BR" dirty="0">
                <a:latin typeface="Sketch Rockwell" pitchFamily="2" charset="0"/>
                <a:hlinkClick r:id="rId2"/>
              </a:rPr>
              <a:t> data, 2006</a:t>
            </a:r>
            <a:endParaRPr lang="pt-BR" dirty="0">
              <a:latin typeface="Sketch Rockwell" pitchFamily="2" charset="0"/>
            </a:endParaRPr>
          </a:p>
          <a:p>
            <a:r>
              <a:rPr lang="pt-BR" dirty="0" err="1">
                <a:latin typeface="Sketch Rockwell" pitchFamily="2" charset="0"/>
                <a:hlinkClick r:id="rId3"/>
              </a:rPr>
              <a:t>Dynamo</a:t>
            </a:r>
            <a:r>
              <a:rPr lang="pt-BR" dirty="0">
                <a:latin typeface="Sketch Rockwell" pitchFamily="2" charset="0"/>
                <a:hlinkClick r:id="rId3"/>
              </a:rPr>
              <a:t>: </a:t>
            </a:r>
            <a:r>
              <a:rPr lang="pt-BR" dirty="0" err="1">
                <a:latin typeface="Sketch Rockwell" pitchFamily="2" charset="0"/>
                <a:hlinkClick r:id="rId3"/>
              </a:rPr>
              <a:t>Amazon’s</a:t>
            </a:r>
            <a:r>
              <a:rPr lang="pt-BR" dirty="0">
                <a:latin typeface="Sketch Rockwell" pitchFamily="2" charset="0"/>
                <a:hlinkClick r:id="rId3"/>
              </a:rPr>
              <a:t> </a:t>
            </a:r>
            <a:r>
              <a:rPr lang="pt-BR" dirty="0" err="1">
                <a:latin typeface="Sketch Rockwell" pitchFamily="2" charset="0"/>
                <a:hlinkClick r:id="rId3"/>
              </a:rPr>
              <a:t>highly</a:t>
            </a:r>
            <a:r>
              <a:rPr lang="pt-BR" dirty="0">
                <a:latin typeface="Sketch Rockwell" pitchFamily="2" charset="0"/>
                <a:hlinkClick r:id="rId3"/>
              </a:rPr>
              <a:t> </a:t>
            </a:r>
            <a:r>
              <a:rPr lang="pt-BR" dirty="0" err="1">
                <a:latin typeface="Sketch Rockwell" pitchFamily="2" charset="0"/>
                <a:hlinkClick r:id="rId3"/>
              </a:rPr>
              <a:t>available</a:t>
            </a:r>
            <a:r>
              <a:rPr lang="pt-BR" dirty="0">
                <a:latin typeface="Sketch Rockwell" pitchFamily="2" charset="0"/>
                <a:hlinkClick r:id="rId3"/>
              </a:rPr>
              <a:t> </a:t>
            </a:r>
            <a:r>
              <a:rPr lang="pt-BR" dirty="0" err="1">
                <a:latin typeface="Sketch Rockwell" pitchFamily="2" charset="0"/>
                <a:hlinkClick r:id="rId3"/>
              </a:rPr>
              <a:t>key-value</a:t>
            </a:r>
            <a:r>
              <a:rPr lang="pt-BR" dirty="0">
                <a:latin typeface="Sketch Rockwell" pitchFamily="2" charset="0"/>
                <a:hlinkClick r:id="rId3"/>
              </a:rPr>
              <a:t> </a:t>
            </a:r>
            <a:r>
              <a:rPr lang="pt-BR" dirty="0" err="1">
                <a:latin typeface="Sketch Rockwell" pitchFamily="2" charset="0"/>
                <a:hlinkClick r:id="rId3"/>
              </a:rPr>
              <a:t>store</a:t>
            </a:r>
            <a:r>
              <a:rPr lang="pt-BR" dirty="0">
                <a:latin typeface="Sketch Rockwell" pitchFamily="2" charset="0"/>
                <a:hlinkClick r:id="rId3"/>
              </a:rPr>
              <a:t>, 2007</a:t>
            </a:r>
            <a:endParaRPr lang="pt-BR" dirty="0">
              <a:latin typeface="Sketch Rockwell" pitchFamily="2" charset="0"/>
            </a:endParaRPr>
          </a:p>
          <a:p>
            <a:endParaRPr lang="pt-BR" dirty="0"/>
          </a:p>
        </p:txBody>
      </p:sp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Dois artigos famosos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6933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5" descr="820411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7953" y="1357458"/>
            <a:ext cx="4536504" cy="5308423"/>
          </a:xfrm>
          <a:prstGeom prst="rect">
            <a:avLst/>
          </a:prstGeom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Apache </a:t>
            </a:r>
            <a:r>
              <a:rPr lang="pt-BR" sz="4000" dirty="0" err="1">
                <a:latin typeface="Sketch Rockwell" pitchFamily="2" charset="0"/>
              </a:rPr>
              <a:t>Hadoop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509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assandra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397" y="1534053"/>
            <a:ext cx="1368152" cy="896140"/>
          </a:xfrm>
          <a:prstGeom prst="rect">
            <a:avLst/>
          </a:prstGeom>
        </p:spPr>
      </p:pic>
      <p:pic>
        <p:nvPicPr>
          <p:cNvPr id="5" name="Imagem 4" descr="logo-mongodb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8933" y="1504169"/>
            <a:ext cx="2376264" cy="792088"/>
          </a:xfrm>
          <a:prstGeom prst="rect">
            <a:avLst/>
          </a:prstGeom>
        </p:spPr>
      </p:pic>
      <p:pic>
        <p:nvPicPr>
          <p:cNvPr id="6" name="Imagem 5" descr="couchd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8653" y="1720193"/>
            <a:ext cx="1350888" cy="1132533"/>
          </a:xfrm>
          <a:prstGeom prst="rect">
            <a:avLst/>
          </a:prstGeom>
        </p:spPr>
      </p:pic>
      <p:pic>
        <p:nvPicPr>
          <p:cNvPr id="7" name="Imagem 6" descr="redis_logo_06_11_1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2869" y="2728305"/>
            <a:ext cx="2016224" cy="672074"/>
          </a:xfrm>
          <a:prstGeom prst="rect">
            <a:avLst/>
          </a:prstGeom>
        </p:spPr>
      </p:pic>
      <p:pic>
        <p:nvPicPr>
          <p:cNvPr id="8" name="Imagem 7" descr="hbas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6445" y="3664409"/>
            <a:ext cx="1512168" cy="1028274"/>
          </a:xfrm>
          <a:prstGeom prst="rect">
            <a:avLst/>
          </a:prstGeom>
        </p:spPr>
      </p:pic>
      <p:pic>
        <p:nvPicPr>
          <p:cNvPr id="9" name="Imagem 8" descr="neo4j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96685" y="3664409"/>
            <a:ext cx="2736304" cy="67039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6365" y="5536617"/>
            <a:ext cx="22002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Imagem 10" descr="image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88973" y="5392601"/>
            <a:ext cx="1726937" cy="800671"/>
          </a:xfrm>
          <a:prstGeom prst="rect">
            <a:avLst/>
          </a:prstGeom>
        </p:spPr>
      </p:pic>
      <p:pic>
        <p:nvPicPr>
          <p:cNvPr id="12" name="Imagem 11" descr="voldemort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12709" y="4960553"/>
            <a:ext cx="1296144" cy="1195333"/>
          </a:xfrm>
          <a:prstGeom prst="rect">
            <a:avLst/>
          </a:prstGeom>
        </p:spPr>
      </p:pic>
      <p:pic>
        <p:nvPicPr>
          <p:cNvPr id="13" name="Imagem 12" descr="luciddb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93029" y="4168465"/>
            <a:ext cx="1296144" cy="904060"/>
          </a:xfrm>
          <a:prstGeom prst="rect">
            <a:avLst/>
          </a:prstGeom>
        </p:spPr>
      </p:pic>
      <p:sp>
        <p:nvSpPr>
          <p:cNvPr id="1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Not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Only</a:t>
            </a:r>
            <a:r>
              <a:rPr lang="pt-BR" sz="4000" dirty="0">
                <a:latin typeface="Sketch Rockwell" pitchFamily="2" charset="0"/>
              </a:rPr>
              <a:t> SQL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2310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empilhadeira-fgl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954" y="3933056"/>
            <a:ext cx="2627784" cy="1751856"/>
          </a:xfrm>
          <a:prstGeom prst="rect">
            <a:avLst/>
          </a:prstGeom>
        </p:spPr>
      </p:pic>
      <p:pic>
        <p:nvPicPr>
          <p:cNvPr id="5" name="Imagem 4" descr="ferrari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954" y="1700808"/>
            <a:ext cx="3031140" cy="1728192"/>
          </a:xfrm>
          <a:prstGeom prst="rect">
            <a:avLst/>
          </a:prstGeom>
        </p:spPr>
      </p:pic>
      <p:pic>
        <p:nvPicPr>
          <p:cNvPr id="6" name="Imagem 5" descr="escavadeir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0402" y="3861048"/>
            <a:ext cx="3084748" cy="2053208"/>
          </a:xfrm>
          <a:prstGeom prst="rect">
            <a:avLst/>
          </a:prstGeom>
        </p:spPr>
      </p:pic>
      <p:pic>
        <p:nvPicPr>
          <p:cNvPr id="7" name="Imagem 6" descr="amphibious-tires-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394" y="1556792"/>
            <a:ext cx="2808312" cy="1899741"/>
          </a:xfrm>
          <a:prstGeom prst="rect">
            <a:avLst/>
          </a:prstGeom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4298" y="0"/>
            <a:ext cx="9139702" cy="1340768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Specialized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Databases</a:t>
            </a:r>
            <a:endParaRPr lang="pt-BR" sz="4000" dirty="0">
              <a:latin typeface="Sketch Rockwell" pitchFamily="2" charset="0"/>
            </a:endParaRPr>
          </a:p>
          <a:p>
            <a:r>
              <a:rPr lang="pt-BR" sz="4000" dirty="0">
                <a:latin typeface="Sketch Rockwell" pitchFamily="2" charset="0"/>
              </a:rPr>
              <a:t>No “</a:t>
            </a:r>
            <a:r>
              <a:rPr lang="pt-BR" sz="4000" dirty="0" err="1">
                <a:latin typeface="Sketch Rockwell" pitchFamily="2" charset="0"/>
              </a:rPr>
              <a:t>one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size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fits</a:t>
            </a:r>
            <a:r>
              <a:rPr lang="pt-BR" sz="4000" dirty="0">
                <a:latin typeface="Sketch Rockwell" pitchFamily="2" charset="0"/>
              </a:rPr>
              <a:t> for </a:t>
            </a:r>
            <a:r>
              <a:rPr lang="pt-BR" sz="4000" dirty="0" err="1">
                <a:latin typeface="Sketch Rockwell" pitchFamily="2" charset="0"/>
              </a:rPr>
              <a:t>all</a:t>
            </a:r>
            <a:r>
              <a:rPr lang="pt-BR" sz="4000" dirty="0">
                <a:latin typeface="Sketch Rockwell" pitchFamily="2" charset="0"/>
              </a:rPr>
              <a:t>” DB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1574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7519988" cy="4800600"/>
          </a:xfrm>
        </p:spPr>
        <p:txBody>
          <a:bodyPr>
            <a:normAutofit/>
          </a:bodyPr>
          <a:lstStyle/>
          <a:p>
            <a:r>
              <a:rPr lang="pt-BR" dirty="0">
                <a:latin typeface="Sketch Rockwell" pitchFamily="2" charset="0"/>
              </a:rPr>
              <a:t>Open </a:t>
            </a:r>
            <a:r>
              <a:rPr lang="pt-BR" dirty="0" err="1">
                <a:latin typeface="Sketch Rockwell" pitchFamily="2" charset="0"/>
              </a:rPr>
              <a:t>Source</a:t>
            </a:r>
            <a:endParaRPr lang="pt-BR" dirty="0">
              <a:latin typeface="Sketch Rockwell" pitchFamily="2" charset="0"/>
            </a:endParaRPr>
          </a:p>
          <a:p>
            <a:r>
              <a:rPr lang="pt-BR" dirty="0" err="1">
                <a:latin typeface="Sketch Rockwell" pitchFamily="2" charset="0"/>
              </a:rPr>
              <a:t>Document</a:t>
            </a:r>
            <a:r>
              <a:rPr lang="pt-BR" dirty="0">
                <a:latin typeface="Sketch Rockwell" pitchFamily="2" charset="0"/>
              </a:rPr>
              <a:t> (JSON)</a:t>
            </a:r>
          </a:p>
          <a:p>
            <a:r>
              <a:rPr lang="pt-BR" dirty="0" err="1">
                <a:latin typeface="Sketch Rockwell" pitchFamily="2" charset="0"/>
              </a:rPr>
              <a:t>Distributed</a:t>
            </a:r>
            <a:endParaRPr lang="pt-BR" dirty="0">
              <a:latin typeface="Sketch Rockwell" pitchFamily="2" charset="0"/>
            </a:endParaRPr>
          </a:p>
          <a:p>
            <a:r>
              <a:rPr lang="pt-BR" dirty="0" err="1">
                <a:latin typeface="Sketch Rockwell" pitchFamily="2" charset="0"/>
              </a:rPr>
              <a:t>Rich</a:t>
            </a:r>
            <a:r>
              <a:rPr lang="pt-BR" dirty="0">
                <a:latin typeface="Sketch Rockwell" pitchFamily="2" charset="0"/>
              </a:rPr>
              <a:t> Query </a:t>
            </a:r>
            <a:r>
              <a:rPr lang="pt-BR" dirty="0" err="1">
                <a:latin typeface="Sketch Rockwell" pitchFamily="2" charset="0"/>
              </a:rPr>
              <a:t>Language</a:t>
            </a:r>
            <a:endParaRPr lang="pt-BR" dirty="0">
              <a:latin typeface="Sketch Rockwell" pitchFamily="2" charset="0"/>
            </a:endParaRPr>
          </a:p>
          <a:p>
            <a:r>
              <a:rPr lang="pt-BR" dirty="0" err="1">
                <a:latin typeface="Sketch Rockwell" pitchFamily="2" charset="0"/>
              </a:rPr>
              <a:t>Great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Community</a:t>
            </a:r>
            <a:endParaRPr lang="pt-BR" dirty="0">
              <a:latin typeface="Sketch Rockwell" pitchFamily="2" charset="0"/>
            </a:endParaRPr>
          </a:p>
          <a:p>
            <a:r>
              <a:rPr lang="en-US" dirty="0">
                <a:latin typeface="Sketch Rockwell" pitchFamily="2" charset="0"/>
              </a:rPr>
              <a:t>Full Text Search</a:t>
            </a:r>
          </a:p>
          <a:p>
            <a:pPr marL="0" indent="0">
              <a:buNone/>
            </a:pPr>
            <a:endParaRPr lang="pt-BR" dirty="0">
              <a:latin typeface="Sketch Rockwell" pitchFamily="2" charset="0"/>
            </a:endParaRPr>
          </a:p>
          <a:p>
            <a:endParaRPr lang="pt-BR" dirty="0">
              <a:latin typeface="Sketch Rockwell" pitchFamily="2" charset="0"/>
            </a:endParaRPr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MongoDB</a:t>
            </a:r>
            <a:endParaRPr lang="pt-BR" dirty="0"/>
          </a:p>
        </p:txBody>
      </p:sp>
      <p:pic>
        <p:nvPicPr>
          <p:cNvPr id="4" name="Imagem 3" descr="logo-mongodb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5515" y="5001107"/>
            <a:ext cx="561662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3" name="Imagem 12" descr="Normalização desistimula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988840"/>
            <a:ext cx="9086016" cy="3168352"/>
          </a:xfrm>
          <a:prstGeom prst="rect">
            <a:avLst/>
          </a:prstGeom>
        </p:spPr>
      </p:pic>
      <p:sp>
        <p:nvSpPr>
          <p:cNvPr id="14" name="Multiplicar 13"/>
          <p:cNvSpPr/>
          <p:nvPr/>
        </p:nvSpPr>
        <p:spPr>
          <a:xfrm>
            <a:off x="1547664" y="908720"/>
            <a:ext cx="5688632" cy="4608512"/>
          </a:xfrm>
          <a:prstGeom prst="mathMultiply">
            <a:avLst>
              <a:gd name="adj1" fmla="val 6216"/>
            </a:avLst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860032" y="4581128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/>
              <a:t>(</a:t>
            </a:r>
            <a:r>
              <a:rPr lang="pt-BR" sz="1200" dirty="0" err="1"/>
              <a:t>Kimball</a:t>
            </a:r>
            <a:r>
              <a:rPr lang="pt-BR" sz="1200" dirty="0"/>
              <a:t>, 2002)</a:t>
            </a:r>
          </a:p>
        </p:txBody>
      </p:sp>
      <p:sp>
        <p:nvSpPr>
          <p:cNvPr id="11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en-US" dirty="0" err="1">
                <a:latin typeface="Sketch Rockwell" pitchFamily="2" charset="0"/>
              </a:rPr>
              <a:t>Denormalizing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397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7519988" cy="4800600"/>
          </a:xfrm>
        </p:spPr>
        <p:txBody>
          <a:bodyPr>
            <a:normAutofit/>
          </a:bodyPr>
          <a:lstStyle/>
          <a:p>
            <a:r>
              <a:rPr lang="en-US" dirty="0">
                <a:latin typeface="Sketch Rockwell" pitchFamily="2" charset="0"/>
              </a:rPr>
              <a:t>Schema Design</a:t>
            </a:r>
          </a:p>
          <a:p>
            <a:r>
              <a:rPr lang="pt-BR" dirty="0" err="1">
                <a:latin typeface="Sketch Rockwell" pitchFamily="2" charset="0"/>
              </a:rPr>
              <a:t>Full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Featured</a:t>
            </a:r>
            <a:r>
              <a:rPr lang="pt-BR" dirty="0">
                <a:latin typeface="Sketch Rockwell" pitchFamily="2" charset="0"/>
              </a:rPr>
              <a:t> Indexes</a:t>
            </a:r>
          </a:p>
          <a:p>
            <a:r>
              <a:rPr lang="en-US" dirty="0">
                <a:latin typeface="Sketch Rockwell" pitchFamily="2" charset="0"/>
              </a:rPr>
              <a:t>Aggregation Framework</a:t>
            </a:r>
          </a:p>
          <a:p>
            <a:r>
              <a:rPr lang="en-US" dirty="0">
                <a:latin typeface="Sketch Rockwell" pitchFamily="2" charset="0"/>
              </a:rPr>
              <a:t>Replication and </a:t>
            </a:r>
            <a:r>
              <a:rPr lang="en-US" dirty="0" err="1">
                <a:latin typeface="Sketch Rockwell" pitchFamily="2" charset="0"/>
              </a:rPr>
              <a:t>Sharding</a:t>
            </a:r>
            <a:endParaRPr lang="en-US" dirty="0">
              <a:latin typeface="Sketch Rockwell" pitchFamily="2" charset="0"/>
            </a:endParaRPr>
          </a:p>
          <a:p>
            <a:pPr marL="0" indent="0">
              <a:buNone/>
            </a:pPr>
            <a:endParaRPr lang="pt-BR" dirty="0">
              <a:latin typeface="Sketch Rockwell" pitchFamily="2" charset="0"/>
            </a:endParaRPr>
          </a:p>
          <a:p>
            <a:endParaRPr lang="pt-BR" dirty="0">
              <a:latin typeface="Sketch Rockwell" pitchFamily="2" charset="0"/>
            </a:endParaRPr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MongoDB</a:t>
            </a:r>
            <a:endParaRPr lang="pt-BR" dirty="0"/>
          </a:p>
        </p:txBody>
      </p:sp>
      <p:pic>
        <p:nvPicPr>
          <p:cNvPr id="4" name="Imagem 3" descr="logo-mongodb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5515" y="5001107"/>
            <a:ext cx="561662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76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7519988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>
              <a:latin typeface="Sketch Rockwell" pitchFamily="2" charset="0"/>
            </a:endParaRPr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Terminology</a:t>
            </a: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230726"/>
              </p:ext>
            </p:extLst>
          </p:nvPr>
        </p:nvGraphicFramePr>
        <p:xfrm>
          <a:off x="611560" y="1397000"/>
          <a:ext cx="784887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>
                          <a:latin typeface="Sketch Rockwell" pitchFamily="2" charset="0"/>
                        </a:rPr>
                        <a:t>RDBMS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MongoDB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Database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Database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Table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Collection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Row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Document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>
                          <a:latin typeface="Sketch Rockwell" pitchFamily="2" charset="0"/>
                        </a:rPr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>
                          <a:latin typeface="Sketch Rockwell" pitchFamily="2" charset="0"/>
                        </a:rPr>
                        <a:t>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Join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Embedded</a:t>
                      </a:r>
                      <a:r>
                        <a:rPr lang="pt-BR" sz="3600" dirty="0">
                          <a:latin typeface="Sketch Rockwell" pitchFamily="2" charset="0"/>
                        </a:rPr>
                        <a:t> </a:t>
                      </a:r>
                      <a:r>
                        <a:rPr lang="pt-BR" sz="3600" dirty="0" err="1">
                          <a:latin typeface="Sketch Rockwell" pitchFamily="2" charset="0"/>
                        </a:rPr>
                        <a:t>Doc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Foreign</a:t>
                      </a:r>
                      <a:r>
                        <a:rPr lang="pt-BR" sz="3600" dirty="0">
                          <a:latin typeface="Sketch Rockwell" pitchFamily="2" charset="0"/>
                        </a:rPr>
                        <a:t>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600" dirty="0" err="1">
                          <a:latin typeface="Sketch Rockwell" pitchFamily="2" charset="0"/>
                        </a:rPr>
                        <a:t>Reference</a:t>
                      </a:r>
                      <a:endParaRPr lang="pt-BR" sz="3600" dirty="0">
                        <a:latin typeface="Sketch Rockwell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6516216" y="609329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/>
              <a:t>By</a:t>
            </a:r>
            <a:r>
              <a:rPr lang="pt-BR" dirty="0"/>
              <a:t> 10gen</a:t>
            </a:r>
          </a:p>
        </p:txBody>
      </p:sp>
    </p:spTree>
    <p:extLst>
      <p:ext uri="{BB962C8B-B14F-4D97-AF65-F5344CB8AC3E}">
        <p14:creationId xmlns:p14="http://schemas.microsoft.com/office/powerpoint/2010/main" val="1468237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Dynamic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and</a:t>
            </a:r>
            <a:r>
              <a:rPr lang="pt-BR" dirty="0">
                <a:latin typeface="Sketch Rockwell" pitchFamily="2" charset="0"/>
              </a:rPr>
              <a:t> </a:t>
            </a:r>
            <a:r>
              <a:rPr lang="pt-BR" dirty="0" err="1">
                <a:latin typeface="Sketch Rockwell" pitchFamily="2" charset="0"/>
              </a:rPr>
              <a:t>Flexible</a:t>
            </a:r>
            <a:endParaRPr lang="pt-BR" dirty="0"/>
          </a:p>
        </p:txBody>
      </p:sp>
      <p:pic>
        <p:nvPicPr>
          <p:cNvPr id="4" name="Imagem 3" descr="logo-mongodb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3768" y="1999172"/>
            <a:ext cx="3888432" cy="129614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51702" y="4591460"/>
            <a:ext cx="2952328" cy="11512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ais 5"/>
          <p:cNvSpPr/>
          <p:nvPr/>
        </p:nvSpPr>
        <p:spPr>
          <a:xfrm>
            <a:off x="3924997" y="3377656"/>
            <a:ext cx="1005738" cy="9257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904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MongoDB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flipV="1">
            <a:off x="1403648" y="1988840"/>
            <a:ext cx="0" cy="35283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1403648" y="5517232"/>
            <a:ext cx="65527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5783524" y="5589239"/>
            <a:ext cx="217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Funcionalidade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 rot="16200000">
            <a:off x="-129715" y="2874131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Performance</a:t>
            </a:r>
            <a:endParaRPr lang="pt-BR" sz="2400" dirty="0"/>
          </a:p>
        </p:txBody>
      </p:sp>
      <p:sp>
        <p:nvSpPr>
          <p:cNvPr id="15" name="Elipse 14"/>
          <p:cNvSpPr/>
          <p:nvPr/>
        </p:nvSpPr>
        <p:spPr>
          <a:xfrm>
            <a:off x="1547664" y="2276872"/>
            <a:ext cx="1944216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memcached</a:t>
            </a:r>
            <a:endParaRPr lang="pt-BR" b="1" dirty="0"/>
          </a:p>
        </p:txBody>
      </p:sp>
      <p:sp>
        <p:nvSpPr>
          <p:cNvPr id="18" name="Elipse 17"/>
          <p:cNvSpPr/>
          <p:nvPr/>
        </p:nvSpPr>
        <p:spPr>
          <a:xfrm>
            <a:off x="5897842" y="4276164"/>
            <a:ext cx="1944216" cy="72008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relational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4834526" y="3032956"/>
            <a:ext cx="1944216" cy="7200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mongodb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71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MongoDB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0" y="1412776"/>
            <a:ext cx="8860646" cy="475252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372200" y="6165304"/>
            <a:ext cx="262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MongoLab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1012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6752"/>
            <a:ext cx="7345123" cy="5058316"/>
          </a:xfrm>
          <a:prstGeom prst="rect">
            <a:avLst/>
          </a:prstGeom>
        </p:spPr>
      </p:pic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pt-BR" dirty="0" err="1">
                <a:latin typeface="Sketch Rockwell" pitchFamily="2" charset="0"/>
              </a:rPr>
              <a:t>MongoDB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660232" y="6255068"/>
            <a:ext cx="262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MongoLab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447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33843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8000" b="1" dirty="0">
                <a:solidFill>
                  <a:srgbClr val="FF0000"/>
                </a:solidFill>
                <a:latin typeface="Sketch Rockwell" pitchFamily="2" charset="0"/>
                <a:cs typeface="Courier New" pitchFamily="49" charset="0"/>
              </a:rPr>
              <a:t>Easy Taxi Case</a:t>
            </a:r>
          </a:p>
          <a:p>
            <a:pPr algn="ctr">
              <a:buNone/>
            </a:pPr>
            <a:r>
              <a:rPr lang="en-US" sz="8000" b="1" dirty="0">
                <a:solidFill>
                  <a:srgbClr val="FF0000"/>
                </a:solidFill>
                <a:latin typeface="Sketch Rockwell" pitchFamily="2" charset="0"/>
                <a:cs typeface="Courier New" pitchFamily="49" charset="0"/>
              </a:rPr>
              <a:t>Demos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67544" y="5589240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hlinkClick r:id="rId2"/>
              </a:rPr>
              <a:t>Obs.: link para seguir a oficina completa que dei no FISL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82151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MongoDB</a:t>
            </a:r>
            <a:r>
              <a:rPr lang="pt-BR" sz="4000" dirty="0">
                <a:latin typeface="Sketch Rockwell" pitchFamily="2" charset="0"/>
              </a:rPr>
              <a:t> for BI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1412776"/>
            <a:ext cx="7519987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ketch Rockwell" pitchFamily="2" charset="0"/>
              </a:rPr>
              <a:t>Analytics are now popular among proprietary vendors</a:t>
            </a:r>
          </a:p>
          <a:p>
            <a:r>
              <a:rPr lang="en-US" dirty="0">
                <a:latin typeface="Sketch Rockwell" pitchFamily="2" charset="0"/>
              </a:rPr>
              <a:t>SAP Sybase columnar In-Memory</a:t>
            </a:r>
          </a:p>
          <a:p>
            <a:r>
              <a:rPr lang="en-US" dirty="0">
                <a:latin typeface="Sketch Rockwell" pitchFamily="2" charset="0"/>
              </a:rPr>
              <a:t>Oracle columnar In-Memory </a:t>
            </a:r>
          </a:p>
          <a:p>
            <a:r>
              <a:rPr lang="en-US" dirty="0">
                <a:latin typeface="Sketch Rockwell" pitchFamily="2" charset="0"/>
              </a:rPr>
              <a:t>Why columnar for analytics?</a:t>
            </a:r>
          </a:p>
          <a:p>
            <a:r>
              <a:rPr lang="en-US" dirty="0">
                <a:latin typeface="Sketch Rockwell" pitchFamily="2" charset="0"/>
              </a:rPr>
              <a:t>There is a advantage?</a:t>
            </a:r>
          </a:p>
          <a:p>
            <a:endParaRPr lang="pt-BR" dirty="0"/>
          </a:p>
          <a:p>
            <a:endParaRPr lang="pt-BR" sz="3600" dirty="0"/>
          </a:p>
          <a:p>
            <a:pPr lvl="1">
              <a:buFontTx/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9911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MongoDB</a:t>
            </a:r>
            <a:r>
              <a:rPr lang="pt-BR" sz="4000" dirty="0">
                <a:latin typeface="Sketch Rockwell" pitchFamily="2" charset="0"/>
              </a:rPr>
              <a:t> for BI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7544" y="1412776"/>
            <a:ext cx="7519987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ketch Rockwell" pitchFamily="2" charset="0"/>
              </a:rPr>
              <a:t>Is possible to </a:t>
            </a:r>
            <a:r>
              <a:rPr lang="en-US" dirty="0" err="1">
                <a:latin typeface="Sketch Rockwell" pitchFamily="2" charset="0"/>
              </a:rPr>
              <a:t>MongoDB</a:t>
            </a:r>
            <a:r>
              <a:rPr lang="en-US" dirty="0">
                <a:latin typeface="Sketch Rockwell" pitchFamily="2" charset="0"/>
              </a:rPr>
              <a:t> create indexes in any attribute</a:t>
            </a:r>
          </a:p>
          <a:p>
            <a:r>
              <a:rPr lang="en-US" dirty="0" err="1">
                <a:latin typeface="Sketch Rockwell" pitchFamily="2" charset="0"/>
              </a:rPr>
              <a:t>Sharding</a:t>
            </a:r>
            <a:r>
              <a:rPr lang="en-US" dirty="0">
                <a:latin typeface="Sketch Rockwell" pitchFamily="2" charset="0"/>
              </a:rPr>
              <a:t> Fact Table and duplicating Dimensions across replicas</a:t>
            </a:r>
          </a:p>
          <a:p>
            <a:r>
              <a:rPr lang="en-US" dirty="0">
                <a:latin typeface="Sketch Rockwell" pitchFamily="2" charset="0"/>
              </a:rPr>
              <a:t>Perhaps there is no memory for all attribute indexes you need…</a:t>
            </a:r>
          </a:p>
          <a:p>
            <a:endParaRPr lang="pt-BR" dirty="0"/>
          </a:p>
          <a:p>
            <a:endParaRPr lang="pt-BR" sz="3600" dirty="0"/>
          </a:p>
          <a:p>
            <a:pPr lvl="1">
              <a:buFontTx/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8399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56584"/>
          </a:xfrm>
        </p:spPr>
        <p:txBody>
          <a:bodyPr>
            <a:normAutofit/>
          </a:bodyPr>
          <a:lstStyle/>
          <a:p>
            <a:r>
              <a:rPr lang="en-US" dirty="0">
                <a:latin typeface="Sketch Rockwell" pitchFamily="2" charset="0"/>
              </a:rPr>
              <a:t>3 years ago</a:t>
            </a:r>
          </a:p>
          <a:p>
            <a:r>
              <a:rPr lang="en-US" dirty="0">
                <a:latin typeface="Sketch Rockwell" pitchFamily="2" charset="0"/>
                <a:hlinkClick r:id="rId2"/>
              </a:rPr>
              <a:t>Benchmark </a:t>
            </a:r>
            <a:r>
              <a:rPr lang="en-US" dirty="0" err="1">
                <a:latin typeface="Sketch Rockwell" pitchFamily="2" charset="0"/>
                <a:hlinkClick r:id="rId2"/>
              </a:rPr>
              <a:t>LucidDB</a:t>
            </a:r>
            <a:r>
              <a:rPr lang="en-US" dirty="0">
                <a:latin typeface="Sketch Rockwell" pitchFamily="2" charset="0"/>
                <a:hlinkClick r:id="rId2"/>
              </a:rPr>
              <a:t> x MySQL for Business Intelligence applications</a:t>
            </a:r>
            <a:endParaRPr lang="en-US" dirty="0">
              <a:latin typeface="Sketch Rockwell" pitchFamily="2" charset="0"/>
            </a:endParaRPr>
          </a:p>
          <a:p>
            <a:r>
              <a:rPr lang="en-US" dirty="0" err="1">
                <a:latin typeface="Sketch Rockwell" pitchFamily="2" charset="0"/>
              </a:rPr>
              <a:t>LucidDB</a:t>
            </a:r>
            <a:r>
              <a:rPr lang="en-US" dirty="0">
                <a:latin typeface="Sketch Rockwell" pitchFamily="2" charset="0"/>
              </a:rPr>
              <a:t>: columnar </a:t>
            </a:r>
            <a:r>
              <a:rPr lang="en-US" dirty="0" err="1">
                <a:latin typeface="Sketch Rockwell" pitchFamily="2" charset="0"/>
              </a:rPr>
              <a:t>NoSQL</a:t>
            </a:r>
            <a:r>
              <a:rPr lang="en-US" dirty="0">
                <a:latin typeface="Sketch Rockwell" pitchFamily="2" charset="0"/>
              </a:rPr>
              <a:t> for BI</a:t>
            </a:r>
          </a:p>
          <a:p>
            <a:r>
              <a:rPr lang="en-US" dirty="0">
                <a:latin typeface="Sketch Rockwell" pitchFamily="2" charset="0"/>
              </a:rPr>
              <a:t>Analytic applications:</a:t>
            </a:r>
          </a:p>
          <a:p>
            <a:pPr lvl="1"/>
            <a:r>
              <a:rPr lang="en-US" dirty="0">
                <a:latin typeface="Sketch Rockwell" pitchFamily="2" charset="0"/>
              </a:rPr>
              <a:t>Read only</a:t>
            </a:r>
          </a:p>
          <a:p>
            <a:pPr lvl="1"/>
            <a:r>
              <a:rPr lang="en-US" dirty="0">
                <a:latin typeface="Sketch Rockwell" pitchFamily="2" charset="0"/>
              </a:rPr>
              <a:t>Massive aggregations</a:t>
            </a:r>
          </a:p>
          <a:p>
            <a:pPr lvl="1"/>
            <a:r>
              <a:rPr lang="en-US" dirty="0" err="1">
                <a:latin typeface="Sketch Rockwell" pitchFamily="2" charset="0"/>
              </a:rPr>
              <a:t>Denormalization</a:t>
            </a:r>
            <a:endParaRPr lang="en-US" dirty="0">
              <a:latin typeface="Sketch Rockwell" pitchFamily="2" charset="0"/>
            </a:endParaRPr>
          </a:p>
          <a:p>
            <a:endParaRPr lang="en-US" dirty="0">
              <a:latin typeface="Sketch Rockwell" pitchFamily="2" charset="0"/>
            </a:endParaRPr>
          </a:p>
          <a:p>
            <a:endParaRPr lang="en-US" dirty="0">
              <a:latin typeface="Sketch Rockwell" pitchFamily="2" charset="0"/>
            </a:endParaRPr>
          </a:p>
          <a:p>
            <a:endParaRPr lang="en-US" dirty="0">
              <a:latin typeface="Sketch Rockwell" pitchFamily="2" charset="0"/>
            </a:endParaRPr>
          </a:p>
          <a:p>
            <a:endParaRPr lang="en-US" dirty="0">
              <a:latin typeface="Sketch Rockwell" pitchFamily="2" charset="0"/>
            </a:endParaRPr>
          </a:p>
          <a:p>
            <a:endParaRPr lang="en-US" dirty="0">
              <a:latin typeface="Sketch Rockwell" pitchFamily="2" charset="0"/>
            </a:endParaRPr>
          </a:p>
          <a:p>
            <a:endParaRPr lang="en-US" dirty="0">
              <a:latin typeface="Sketch Rockwell" pitchFamily="2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LucidDB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columnar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example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358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7" name="Imagem 6" descr="redundânci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016" y="1916832"/>
            <a:ext cx="8984984" cy="258735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788024" y="4581128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/>
              <a:t>(</a:t>
            </a:r>
            <a:r>
              <a:rPr lang="pt-BR" sz="1200" dirty="0" err="1"/>
              <a:t>Kimball</a:t>
            </a:r>
            <a:r>
              <a:rPr lang="pt-BR" sz="1200" dirty="0"/>
              <a:t>, 2002)</a:t>
            </a:r>
          </a:p>
        </p:txBody>
      </p:sp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en-US" dirty="0" err="1">
                <a:latin typeface="Sketch Rockwell" pitchFamily="2" charset="0"/>
              </a:rPr>
              <a:t>Denormalizing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3186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2800" dirty="0">
                <a:latin typeface="Sketch Rockwell" pitchFamily="2" charset="0"/>
              </a:rPr>
              <a:t>Which movie genres generate the most revenue? (Q1)</a:t>
            </a:r>
            <a:endParaRPr lang="pt-BR" sz="2800" dirty="0"/>
          </a:p>
          <a:p>
            <a:pPr lvl="0">
              <a:defRPr/>
            </a:pPr>
            <a:r>
              <a:rPr lang="en-US" sz="2800" dirty="0">
                <a:latin typeface="Sketch Rockwell" pitchFamily="2" charset="0"/>
              </a:rPr>
              <a:t>How is our revenue evolving over time? (Q2)</a:t>
            </a:r>
            <a:endParaRPr lang="pt-BR" sz="2800" dirty="0"/>
          </a:p>
          <a:p>
            <a:pPr lvl="0">
              <a:defRPr/>
            </a:pPr>
            <a:r>
              <a:rPr lang="en-US" sz="2800" dirty="0">
                <a:latin typeface="Sketch Rockwell" pitchFamily="2" charset="0"/>
              </a:rPr>
              <a:t>At which time of day do costumers place the most orders? (Q3)</a:t>
            </a:r>
            <a:endParaRPr lang="pt-BR" sz="2800" dirty="0"/>
          </a:p>
          <a:p>
            <a:pPr lvl="0">
              <a:defRPr/>
            </a:pPr>
            <a:r>
              <a:rPr lang="en-US" sz="2800" dirty="0">
                <a:latin typeface="Sketch Rockwell" pitchFamily="2" charset="0"/>
              </a:rPr>
              <a:t>How effective are the promotions we launch? (Q4)</a:t>
            </a:r>
            <a:endParaRPr lang="pt-BR" sz="2800" dirty="0"/>
          </a:p>
          <a:p>
            <a:endParaRPr lang="pt-BR" dirty="0"/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Queries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8893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293349"/>
              </p:ext>
            </p:extLst>
          </p:nvPr>
        </p:nvGraphicFramePr>
        <p:xfrm>
          <a:off x="0" y="1196752"/>
          <a:ext cx="9144000" cy="511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Average</a:t>
            </a:r>
            <a:r>
              <a:rPr lang="pt-BR" sz="4000" dirty="0">
                <a:latin typeface="Sketch Rockwell" pitchFamily="2" charset="0"/>
              </a:rPr>
              <a:t> time (</a:t>
            </a:r>
            <a:r>
              <a:rPr lang="pt-BR" sz="4000" dirty="0" err="1">
                <a:latin typeface="Sketch Rockwell" pitchFamily="2" charset="0"/>
              </a:rPr>
              <a:t>ms</a:t>
            </a:r>
            <a:r>
              <a:rPr lang="pt-BR" sz="4000" dirty="0">
                <a:latin typeface="Sketch Rockwell" pitchFamily="2" charset="0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985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/>
          <p:nvPr/>
        </p:nvGrpSpPr>
        <p:grpSpPr>
          <a:xfrm>
            <a:off x="1238250" y="5353050"/>
            <a:ext cx="2667000" cy="666750"/>
            <a:chOff x="1238250" y="5353050"/>
            <a:chExt cx="2667000" cy="666750"/>
          </a:xfrm>
          <a:solidFill>
            <a:schemeClr val="tx1"/>
          </a:solidFill>
          <a:effectLst/>
        </p:grpSpPr>
        <p:sp>
          <p:nvSpPr>
            <p:cNvPr id="7" name="Rectangle 9"/>
            <p:cNvSpPr/>
            <p:nvPr/>
          </p:nvSpPr>
          <p:spPr bwMode="auto">
            <a:xfrm>
              <a:off x="123825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" name="Rectangle 14"/>
            <p:cNvSpPr/>
            <p:nvPr/>
          </p:nvSpPr>
          <p:spPr bwMode="auto">
            <a:xfrm>
              <a:off x="190500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Rectangle 19"/>
            <p:cNvSpPr/>
            <p:nvPr/>
          </p:nvSpPr>
          <p:spPr bwMode="auto">
            <a:xfrm>
              <a:off x="257175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Rectangle 24"/>
            <p:cNvSpPr/>
            <p:nvPr/>
          </p:nvSpPr>
          <p:spPr bwMode="auto">
            <a:xfrm>
              <a:off x="323850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" name="Group 60"/>
          <p:cNvGrpSpPr/>
          <p:nvPr/>
        </p:nvGrpSpPr>
        <p:grpSpPr>
          <a:xfrm>
            <a:off x="1905000" y="4686300"/>
            <a:ext cx="2667000" cy="666750"/>
            <a:chOff x="1905000" y="4686300"/>
            <a:chExt cx="2667000" cy="666750"/>
          </a:xfrm>
          <a:solidFill>
            <a:schemeClr val="tx1"/>
          </a:solidFill>
          <a:effectLst/>
        </p:grpSpPr>
        <p:sp>
          <p:nvSpPr>
            <p:cNvPr id="12" name="Rectangle 15"/>
            <p:cNvSpPr/>
            <p:nvPr/>
          </p:nvSpPr>
          <p:spPr bwMode="auto">
            <a:xfrm>
              <a:off x="190500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20"/>
            <p:cNvSpPr/>
            <p:nvPr/>
          </p:nvSpPr>
          <p:spPr bwMode="auto">
            <a:xfrm>
              <a:off x="257175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Rectangle 25"/>
            <p:cNvSpPr/>
            <p:nvPr/>
          </p:nvSpPr>
          <p:spPr bwMode="auto">
            <a:xfrm>
              <a:off x="323850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30"/>
            <p:cNvSpPr/>
            <p:nvPr/>
          </p:nvSpPr>
          <p:spPr bwMode="auto">
            <a:xfrm>
              <a:off x="390525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4" name="Group 62"/>
          <p:cNvGrpSpPr/>
          <p:nvPr/>
        </p:nvGrpSpPr>
        <p:grpSpPr>
          <a:xfrm>
            <a:off x="2571750" y="3352800"/>
            <a:ext cx="2667000" cy="666750"/>
            <a:chOff x="2571750" y="3352800"/>
            <a:chExt cx="2667000" cy="666750"/>
          </a:xfrm>
          <a:solidFill>
            <a:schemeClr val="tx1"/>
          </a:solidFill>
          <a:effectLst/>
        </p:grpSpPr>
        <p:sp>
          <p:nvSpPr>
            <p:cNvPr id="17" name="Rectangle 22"/>
            <p:cNvSpPr/>
            <p:nvPr/>
          </p:nvSpPr>
          <p:spPr bwMode="auto">
            <a:xfrm>
              <a:off x="25717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8" name="Rectangle 27"/>
            <p:cNvSpPr/>
            <p:nvPr/>
          </p:nvSpPr>
          <p:spPr bwMode="auto">
            <a:xfrm>
              <a:off x="32385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9" name="Rectangle 32"/>
            <p:cNvSpPr/>
            <p:nvPr/>
          </p:nvSpPr>
          <p:spPr bwMode="auto">
            <a:xfrm>
              <a:off x="39052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37"/>
            <p:cNvSpPr/>
            <p:nvPr/>
          </p:nvSpPr>
          <p:spPr bwMode="auto">
            <a:xfrm>
              <a:off x="45720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6" name="Group 61"/>
          <p:cNvGrpSpPr/>
          <p:nvPr/>
        </p:nvGrpSpPr>
        <p:grpSpPr>
          <a:xfrm>
            <a:off x="3238500" y="4019550"/>
            <a:ext cx="2667000" cy="666750"/>
            <a:chOff x="3238500" y="4019550"/>
            <a:chExt cx="2667000" cy="666750"/>
          </a:xfrm>
          <a:solidFill>
            <a:schemeClr val="tx1"/>
          </a:solidFill>
          <a:effectLst/>
        </p:grpSpPr>
        <p:sp>
          <p:nvSpPr>
            <p:cNvPr id="22" name="Rectangle 26"/>
            <p:cNvSpPr/>
            <p:nvPr/>
          </p:nvSpPr>
          <p:spPr bwMode="auto">
            <a:xfrm>
              <a:off x="323850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Rectangle 31"/>
            <p:cNvSpPr/>
            <p:nvPr/>
          </p:nvSpPr>
          <p:spPr bwMode="auto">
            <a:xfrm>
              <a:off x="390525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Rectangle 36"/>
            <p:cNvSpPr/>
            <p:nvPr/>
          </p:nvSpPr>
          <p:spPr bwMode="auto">
            <a:xfrm>
              <a:off x="457200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Rectangle 41"/>
            <p:cNvSpPr/>
            <p:nvPr/>
          </p:nvSpPr>
          <p:spPr bwMode="auto">
            <a:xfrm>
              <a:off x="523875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1" name="Group 59"/>
          <p:cNvGrpSpPr/>
          <p:nvPr/>
        </p:nvGrpSpPr>
        <p:grpSpPr>
          <a:xfrm>
            <a:off x="4572000" y="5353050"/>
            <a:ext cx="2667000" cy="666750"/>
            <a:chOff x="4572000" y="5353050"/>
            <a:chExt cx="2667000" cy="666750"/>
          </a:xfrm>
          <a:solidFill>
            <a:schemeClr val="tx1"/>
          </a:solidFill>
          <a:effectLst/>
        </p:grpSpPr>
        <p:sp>
          <p:nvSpPr>
            <p:cNvPr id="27" name="Rectangle 34"/>
            <p:cNvSpPr/>
            <p:nvPr/>
          </p:nvSpPr>
          <p:spPr bwMode="auto">
            <a:xfrm>
              <a:off x="457200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" name="Rectangle 39"/>
            <p:cNvSpPr/>
            <p:nvPr/>
          </p:nvSpPr>
          <p:spPr bwMode="auto">
            <a:xfrm>
              <a:off x="523875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9" name="Rectangle 44"/>
            <p:cNvSpPr/>
            <p:nvPr/>
          </p:nvSpPr>
          <p:spPr bwMode="auto">
            <a:xfrm>
              <a:off x="590550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Rectangle 49"/>
            <p:cNvSpPr/>
            <p:nvPr/>
          </p:nvSpPr>
          <p:spPr bwMode="auto">
            <a:xfrm>
              <a:off x="657225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5238750" y="4686300"/>
            <a:ext cx="2667000" cy="666750"/>
            <a:chOff x="5238750" y="4686300"/>
            <a:chExt cx="2667000" cy="666750"/>
          </a:xfrm>
          <a:solidFill>
            <a:schemeClr val="tx1"/>
          </a:solidFill>
          <a:effectLst/>
        </p:grpSpPr>
        <p:sp>
          <p:nvSpPr>
            <p:cNvPr id="32" name="Rectangle 40"/>
            <p:cNvSpPr/>
            <p:nvPr/>
          </p:nvSpPr>
          <p:spPr bwMode="auto">
            <a:xfrm>
              <a:off x="523875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Rectangle 45"/>
            <p:cNvSpPr/>
            <p:nvPr/>
          </p:nvSpPr>
          <p:spPr bwMode="auto">
            <a:xfrm>
              <a:off x="590550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4" name="Rectangle 50"/>
            <p:cNvSpPr/>
            <p:nvPr/>
          </p:nvSpPr>
          <p:spPr bwMode="auto">
            <a:xfrm>
              <a:off x="657225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5" name="Rectangle 55"/>
            <p:cNvSpPr/>
            <p:nvPr/>
          </p:nvSpPr>
          <p:spPr bwMode="auto">
            <a:xfrm>
              <a:off x="723900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1" name="Group 63"/>
          <p:cNvGrpSpPr/>
          <p:nvPr/>
        </p:nvGrpSpPr>
        <p:grpSpPr>
          <a:xfrm>
            <a:off x="5238750" y="3352800"/>
            <a:ext cx="2667000" cy="666750"/>
            <a:chOff x="5238750" y="3352800"/>
            <a:chExt cx="2667000" cy="666750"/>
          </a:xfrm>
          <a:solidFill>
            <a:schemeClr val="tx1"/>
          </a:solidFill>
          <a:effectLst/>
        </p:grpSpPr>
        <p:sp>
          <p:nvSpPr>
            <p:cNvPr id="37" name="Rectangle 42"/>
            <p:cNvSpPr/>
            <p:nvPr/>
          </p:nvSpPr>
          <p:spPr bwMode="auto">
            <a:xfrm>
              <a:off x="52387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8" name="Rectangle 47"/>
            <p:cNvSpPr/>
            <p:nvPr/>
          </p:nvSpPr>
          <p:spPr bwMode="auto">
            <a:xfrm>
              <a:off x="59055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9" name="Rectangle 52"/>
            <p:cNvSpPr/>
            <p:nvPr/>
          </p:nvSpPr>
          <p:spPr bwMode="auto">
            <a:xfrm>
              <a:off x="65722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Rectangle 57"/>
            <p:cNvSpPr/>
            <p:nvPr/>
          </p:nvSpPr>
          <p:spPr bwMode="auto">
            <a:xfrm>
              <a:off x="72390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6" name="Group 66"/>
          <p:cNvGrpSpPr/>
          <p:nvPr/>
        </p:nvGrpSpPr>
        <p:grpSpPr>
          <a:xfrm>
            <a:off x="3238500" y="2667000"/>
            <a:ext cx="2667000" cy="666750"/>
            <a:chOff x="5238750" y="3352800"/>
            <a:chExt cx="2667000" cy="666750"/>
          </a:xfrm>
          <a:solidFill>
            <a:schemeClr val="tx1"/>
          </a:solidFill>
          <a:effectLst/>
        </p:grpSpPr>
        <p:sp>
          <p:nvSpPr>
            <p:cNvPr id="42" name="Rectangle 67"/>
            <p:cNvSpPr/>
            <p:nvPr/>
          </p:nvSpPr>
          <p:spPr bwMode="auto">
            <a:xfrm>
              <a:off x="52387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3" name="Rectangle 68"/>
            <p:cNvSpPr/>
            <p:nvPr/>
          </p:nvSpPr>
          <p:spPr bwMode="auto">
            <a:xfrm>
              <a:off x="59055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4" name="Rectangle 69"/>
            <p:cNvSpPr/>
            <p:nvPr/>
          </p:nvSpPr>
          <p:spPr bwMode="auto">
            <a:xfrm>
              <a:off x="65722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5" name="Rectangle 70"/>
            <p:cNvSpPr/>
            <p:nvPr/>
          </p:nvSpPr>
          <p:spPr bwMode="auto">
            <a:xfrm>
              <a:off x="72390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76"/>
          <p:cNvGrpSpPr/>
          <p:nvPr/>
        </p:nvGrpSpPr>
        <p:grpSpPr>
          <a:xfrm>
            <a:off x="3238500" y="1295400"/>
            <a:ext cx="2667000" cy="666750"/>
            <a:chOff x="5238750" y="3352800"/>
            <a:chExt cx="2667000" cy="666750"/>
          </a:xfrm>
          <a:solidFill>
            <a:schemeClr val="tx1"/>
          </a:solidFill>
          <a:effectLst/>
        </p:grpSpPr>
        <p:sp>
          <p:nvSpPr>
            <p:cNvPr id="47" name="Rectangle 77"/>
            <p:cNvSpPr/>
            <p:nvPr/>
          </p:nvSpPr>
          <p:spPr bwMode="auto">
            <a:xfrm>
              <a:off x="52387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Rectangle 78"/>
            <p:cNvSpPr/>
            <p:nvPr/>
          </p:nvSpPr>
          <p:spPr bwMode="auto">
            <a:xfrm>
              <a:off x="59055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Rectangle 79"/>
            <p:cNvSpPr/>
            <p:nvPr/>
          </p:nvSpPr>
          <p:spPr bwMode="auto">
            <a:xfrm>
              <a:off x="65722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0" name="Rectangle 80"/>
            <p:cNvSpPr/>
            <p:nvPr/>
          </p:nvSpPr>
          <p:spPr bwMode="auto">
            <a:xfrm>
              <a:off x="72390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6" name="Group 81"/>
          <p:cNvGrpSpPr/>
          <p:nvPr/>
        </p:nvGrpSpPr>
        <p:grpSpPr>
          <a:xfrm>
            <a:off x="1238250" y="1981200"/>
            <a:ext cx="2667000" cy="666750"/>
            <a:chOff x="1238250" y="5353050"/>
            <a:chExt cx="2667000" cy="666750"/>
          </a:xfrm>
          <a:solidFill>
            <a:schemeClr val="tx1"/>
          </a:solidFill>
          <a:effectLst/>
        </p:grpSpPr>
        <p:sp>
          <p:nvSpPr>
            <p:cNvPr id="52" name="Rectangle 82"/>
            <p:cNvSpPr/>
            <p:nvPr/>
          </p:nvSpPr>
          <p:spPr bwMode="auto">
            <a:xfrm>
              <a:off x="123825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3" name="Rectangle 83"/>
            <p:cNvSpPr/>
            <p:nvPr/>
          </p:nvSpPr>
          <p:spPr bwMode="auto">
            <a:xfrm>
              <a:off x="190500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4" name="Rectangle 84"/>
            <p:cNvSpPr/>
            <p:nvPr/>
          </p:nvSpPr>
          <p:spPr bwMode="auto">
            <a:xfrm>
              <a:off x="257175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5" name="Rectangle 85"/>
            <p:cNvSpPr/>
            <p:nvPr/>
          </p:nvSpPr>
          <p:spPr bwMode="auto">
            <a:xfrm>
              <a:off x="3238500" y="53530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</a:pPr>
              <a:endParaRPr lang="en-US"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58" name="CaixaDeTexto 57"/>
          <p:cNvSpPr txBox="1"/>
          <p:nvPr/>
        </p:nvSpPr>
        <p:spPr>
          <a:xfrm>
            <a:off x="4788024" y="6165304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/>
              <a:t>(Timo </a:t>
            </a:r>
            <a:r>
              <a:rPr lang="pt-BR" sz="1200" dirty="0" err="1"/>
              <a:t>Elliott</a:t>
            </a:r>
            <a:r>
              <a:rPr lang="pt-BR" sz="1200" dirty="0"/>
              <a:t>, SAP)</a:t>
            </a:r>
          </a:p>
        </p:txBody>
      </p:sp>
      <p:sp>
        <p:nvSpPr>
          <p:cNvPr id="57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Relational</a:t>
            </a:r>
            <a:r>
              <a:rPr lang="pt-BR" sz="4000" dirty="0">
                <a:latin typeface="Sketch Rockwell" pitchFamily="2" charset="0"/>
              </a:rPr>
              <a:t> DB (</a:t>
            </a:r>
            <a:r>
              <a:rPr lang="pt-BR" sz="4000" dirty="0" err="1">
                <a:latin typeface="Sketch Rockwell" pitchFamily="2" charset="0"/>
              </a:rPr>
              <a:t>row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full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scan</a:t>
            </a:r>
            <a:r>
              <a:rPr lang="pt-BR" sz="4000" dirty="0">
                <a:latin typeface="Sketch Rockwell" pitchFamily="2" charset="0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30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 rot="5400000">
            <a:off x="123825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7" name="Rectangle 9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" name="Rectangle 10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Rectangle 11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Rectangle 12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" name="Group 13"/>
          <p:cNvGrpSpPr/>
          <p:nvPr/>
        </p:nvGrpSpPr>
        <p:grpSpPr>
          <a:xfrm rot="5400000">
            <a:off x="190500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12" name="Rectangle 14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" name="Rectangle 15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Rectangle 16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7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4" name="Group 18"/>
          <p:cNvGrpSpPr/>
          <p:nvPr/>
        </p:nvGrpSpPr>
        <p:grpSpPr>
          <a:xfrm rot="5400000">
            <a:off x="257175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17" name="Rectangle 19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8" name="Rectangle 20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9" name="Rectangle 21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ectangle 22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6" name="Group 23"/>
          <p:cNvGrpSpPr/>
          <p:nvPr/>
        </p:nvGrpSpPr>
        <p:grpSpPr>
          <a:xfrm rot="5400000">
            <a:off x="323850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22" name="Rectangle 24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" name="Rectangle 25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Rectangle 26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" name="Rectangle 27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1" name="Group 28"/>
          <p:cNvGrpSpPr/>
          <p:nvPr/>
        </p:nvGrpSpPr>
        <p:grpSpPr>
          <a:xfrm rot="5400000">
            <a:off x="390525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27" name="Rectangle 29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" name="Rectangle 30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9" name="Rectangle 31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Rectangle 32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6" name="Group 33"/>
          <p:cNvGrpSpPr/>
          <p:nvPr/>
        </p:nvGrpSpPr>
        <p:grpSpPr>
          <a:xfrm rot="5400000">
            <a:off x="457200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32" name="Rectangle 34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3" name="Rectangle 35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4" name="Rectangle 36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5" name="Rectangle 37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1" name="Group 38"/>
          <p:cNvGrpSpPr/>
          <p:nvPr/>
        </p:nvGrpSpPr>
        <p:grpSpPr>
          <a:xfrm rot="5400000">
            <a:off x="523875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37" name="Rectangle 39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8" name="Rectangle 40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9" name="Rectangle 41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0" name="Rectangle 42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6" name="Group 43"/>
          <p:cNvGrpSpPr/>
          <p:nvPr/>
        </p:nvGrpSpPr>
        <p:grpSpPr>
          <a:xfrm rot="5400000">
            <a:off x="590550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42" name="Rectangle 44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3" name="Rectangle 45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4" name="Rectangle 46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5" name="Rectangle 47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oup 48"/>
          <p:cNvGrpSpPr/>
          <p:nvPr/>
        </p:nvGrpSpPr>
        <p:grpSpPr>
          <a:xfrm rot="5400000">
            <a:off x="657225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47" name="Rectangle 49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Rectangle 50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9" name="Rectangle 51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0" name="Rectangle 52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6" name="Group 53"/>
          <p:cNvGrpSpPr/>
          <p:nvPr/>
        </p:nvGrpSpPr>
        <p:grpSpPr>
          <a:xfrm rot="5400000">
            <a:off x="7239000" y="3352800"/>
            <a:ext cx="666750" cy="2667000"/>
            <a:chOff x="4572000" y="4876800"/>
            <a:chExt cx="304800" cy="1219200"/>
          </a:xfrm>
          <a:solidFill>
            <a:schemeClr val="tx1"/>
          </a:solidFill>
        </p:grpSpPr>
        <p:sp>
          <p:nvSpPr>
            <p:cNvPr id="52" name="Rectangle 54"/>
            <p:cNvSpPr/>
            <p:nvPr/>
          </p:nvSpPr>
          <p:spPr bwMode="auto">
            <a:xfrm>
              <a:off x="4572000" y="57912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3" name="Rectangle 55"/>
            <p:cNvSpPr/>
            <p:nvPr/>
          </p:nvSpPr>
          <p:spPr bwMode="auto">
            <a:xfrm>
              <a:off x="4572000" y="54864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4" name="Rectangle 56"/>
            <p:cNvSpPr/>
            <p:nvPr/>
          </p:nvSpPr>
          <p:spPr bwMode="auto">
            <a:xfrm>
              <a:off x="4572000" y="51816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5" name="Rectangle 57"/>
            <p:cNvSpPr/>
            <p:nvPr/>
          </p:nvSpPr>
          <p:spPr bwMode="auto">
            <a:xfrm>
              <a:off x="4572000" y="4876800"/>
              <a:ext cx="304800" cy="30480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41" name="Group 60"/>
          <p:cNvGrpSpPr/>
          <p:nvPr/>
        </p:nvGrpSpPr>
        <p:grpSpPr>
          <a:xfrm>
            <a:off x="1238250" y="3352800"/>
            <a:ext cx="6667500" cy="2000250"/>
            <a:chOff x="1238250" y="3352800"/>
            <a:chExt cx="6667500" cy="2000250"/>
          </a:xfrm>
          <a:solidFill>
            <a:schemeClr val="tx1"/>
          </a:solidFill>
        </p:grpSpPr>
        <p:sp>
          <p:nvSpPr>
            <p:cNvPr id="57" name="Rectangle 61"/>
            <p:cNvSpPr/>
            <p:nvPr/>
          </p:nvSpPr>
          <p:spPr bwMode="auto">
            <a:xfrm>
              <a:off x="123825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8" name="Rectangle 62"/>
            <p:cNvSpPr/>
            <p:nvPr/>
          </p:nvSpPr>
          <p:spPr bwMode="auto">
            <a:xfrm>
              <a:off x="123825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9" name="Rectangle 63"/>
            <p:cNvSpPr/>
            <p:nvPr/>
          </p:nvSpPr>
          <p:spPr bwMode="auto">
            <a:xfrm>
              <a:off x="12382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0" name="Rectangle 64"/>
            <p:cNvSpPr/>
            <p:nvPr/>
          </p:nvSpPr>
          <p:spPr bwMode="auto">
            <a:xfrm>
              <a:off x="190500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1" name="Rectangle 65"/>
            <p:cNvSpPr/>
            <p:nvPr/>
          </p:nvSpPr>
          <p:spPr bwMode="auto">
            <a:xfrm>
              <a:off x="190500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2" name="Rectangle 66"/>
            <p:cNvSpPr/>
            <p:nvPr/>
          </p:nvSpPr>
          <p:spPr bwMode="auto">
            <a:xfrm>
              <a:off x="19050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3" name="Rectangle 67"/>
            <p:cNvSpPr/>
            <p:nvPr/>
          </p:nvSpPr>
          <p:spPr bwMode="auto">
            <a:xfrm>
              <a:off x="257175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4" name="Rectangle 68"/>
            <p:cNvSpPr/>
            <p:nvPr/>
          </p:nvSpPr>
          <p:spPr bwMode="auto">
            <a:xfrm>
              <a:off x="257175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5" name="Rectangle 69"/>
            <p:cNvSpPr/>
            <p:nvPr/>
          </p:nvSpPr>
          <p:spPr bwMode="auto">
            <a:xfrm>
              <a:off x="25717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6" name="Rectangle 70"/>
            <p:cNvSpPr/>
            <p:nvPr/>
          </p:nvSpPr>
          <p:spPr bwMode="auto">
            <a:xfrm>
              <a:off x="323850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7" name="Rectangle 71"/>
            <p:cNvSpPr/>
            <p:nvPr/>
          </p:nvSpPr>
          <p:spPr bwMode="auto">
            <a:xfrm>
              <a:off x="323850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8" name="Rectangle 72"/>
            <p:cNvSpPr/>
            <p:nvPr/>
          </p:nvSpPr>
          <p:spPr bwMode="auto">
            <a:xfrm>
              <a:off x="32385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9" name="Rectangle 73"/>
            <p:cNvSpPr/>
            <p:nvPr/>
          </p:nvSpPr>
          <p:spPr bwMode="auto">
            <a:xfrm>
              <a:off x="390525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0" name="Rectangle 74"/>
            <p:cNvSpPr/>
            <p:nvPr/>
          </p:nvSpPr>
          <p:spPr bwMode="auto">
            <a:xfrm>
              <a:off x="390525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1" name="Rectangle 75"/>
            <p:cNvSpPr/>
            <p:nvPr/>
          </p:nvSpPr>
          <p:spPr bwMode="auto">
            <a:xfrm>
              <a:off x="39052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2" name="Rectangle 76"/>
            <p:cNvSpPr/>
            <p:nvPr/>
          </p:nvSpPr>
          <p:spPr bwMode="auto">
            <a:xfrm>
              <a:off x="457200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3" name="Rectangle 77"/>
            <p:cNvSpPr/>
            <p:nvPr/>
          </p:nvSpPr>
          <p:spPr bwMode="auto">
            <a:xfrm>
              <a:off x="457200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4" name="Rectangle 78"/>
            <p:cNvSpPr/>
            <p:nvPr/>
          </p:nvSpPr>
          <p:spPr bwMode="auto">
            <a:xfrm>
              <a:off x="45720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5" name="Rectangle 79"/>
            <p:cNvSpPr/>
            <p:nvPr/>
          </p:nvSpPr>
          <p:spPr bwMode="auto">
            <a:xfrm>
              <a:off x="523875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6" name="Rectangle 80"/>
            <p:cNvSpPr/>
            <p:nvPr/>
          </p:nvSpPr>
          <p:spPr bwMode="auto">
            <a:xfrm>
              <a:off x="523875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7" name="Rectangle 81"/>
            <p:cNvSpPr/>
            <p:nvPr/>
          </p:nvSpPr>
          <p:spPr bwMode="auto">
            <a:xfrm>
              <a:off x="52387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8" name="Rectangle 82"/>
            <p:cNvSpPr/>
            <p:nvPr/>
          </p:nvSpPr>
          <p:spPr bwMode="auto">
            <a:xfrm>
              <a:off x="590550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9" name="Rectangle 83"/>
            <p:cNvSpPr/>
            <p:nvPr/>
          </p:nvSpPr>
          <p:spPr bwMode="auto">
            <a:xfrm>
              <a:off x="590550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0" name="Rectangle 84"/>
            <p:cNvSpPr/>
            <p:nvPr/>
          </p:nvSpPr>
          <p:spPr bwMode="auto">
            <a:xfrm>
              <a:off x="59055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1" name="Rectangle 85"/>
            <p:cNvSpPr/>
            <p:nvPr/>
          </p:nvSpPr>
          <p:spPr bwMode="auto">
            <a:xfrm>
              <a:off x="657225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2" name="Rectangle 86"/>
            <p:cNvSpPr/>
            <p:nvPr/>
          </p:nvSpPr>
          <p:spPr bwMode="auto">
            <a:xfrm>
              <a:off x="657225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3" name="Rectangle 87"/>
            <p:cNvSpPr/>
            <p:nvPr/>
          </p:nvSpPr>
          <p:spPr bwMode="auto">
            <a:xfrm>
              <a:off x="657225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4" name="Rectangle 88"/>
            <p:cNvSpPr/>
            <p:nvPr/>
          </p:nvSpPr>
          <p:spPr bwMode="auto">
            <a:xfrm>
              <a:off x="7239000" y="46863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5" name="Rectangle 89"/>
            <p:cNvSpPr/>
            <p:nvPr/>
          </p:nvSpPr>
          <p:spPr bwMode="auto">
            <a:xfrm>
              <a:off x="7239000" y="401955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6" name="Rectangle 90"/>
            <p:cNvSpPr/>
            <p:nvPr/>
          </p:nvSpPr>
          <p:spPr bwMode="auto">
            <a:xfrm>
              <a:off x="7239000" y="3352800"/>
              <a:ext cx="666750" cy="666750"/>
            </a:xfrm>
            <a:prstGeom prst="rect">
              <a:avLst/>
            </a:prstGeom>
            <a:grp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46" name="Group 52"/>
          <p:cNvGrpSpPr/>
          <p:nvPr/>
        </p:nvGrpSpPr>
        <p:grpSpPr>
          <a:xfrm>
            <a:off x="1524000" y="5168465"/>
            <a:ext cx="1339389" cy="1066800"/>
            <a:chOff x="433136" y="3581400"/>
            <a:chExt cx="3830855" cy="3051208"/>
          </a:xfrm>
        </p:grpSpPr>
        <p:sp>
          <p:nvSpPr>
            <p:cNvPr id="88" name="Freeform 187"/>
            <p:cNvSpPr/>
            <p:nvPr/>
          </p:nvSpPr>
          <p:spPr bwMode="auto">
            <a:xfrm>
              <a:off x="433136" y="3581400"/>
              <a:ext cx="3830855" cy="3051208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0855" h="3051208">
                  <a:moveTo>
                    <a:pt x="1232034" y="1280160"/>
                  </a:moveTo>
                  <a:lnTo>
                    <a:pt x="0" y="1828800"/>
                  </a:lnTo>
                  <a:lnTo>
                    <a:pt x="1434164" y="2002054"/>
                  </a:lnTo>
                  <a:lnTo>
                    <a:pt x="1674796" y="3051208"/>
                  </a:lnTo>
                  <a:lnTo>
                    <a:pt x="2213810" y="2233061"/>
                  </a:lnTo>
                  <a:lnTo>
                    <a:pt x="3147461" y="2637322"/>
                  </a:lnTo>
                  <a:lnTo>
                    <a:pt x="2945330" y="1732547"/>
                  </a:lnTo>
                  <a:lnTo>
                    <a:pt x="3830855" y="1280160"/>
                  </a:lnTo>
                  <a:lnTo>
                    <a:pt x="2781701" y="1010652"/>
                  </a:lnTo>
                  <a:lnTo>
                    <a:pt x="3012707" y="0"/>
                  </a:lnTo>
                  <a:lnTo>
                    <a:pt x="1905802" y="818147"/>
                  </a:lnTo>
                  <a:lnTo>
                    <a:pt x="981777" y="192505"/>
                  </a:lnTo>
                  <a:lnTo>
                    <a:pt x="1232034" y="128016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9" name="Freeform 188"/>
            <p:cNvSpPr/>
            <p:nvPr/>
          </p:nvSpPr>
          <p:spPr bwMode="auto">
            <a:xfrm>
              <a:off x="817347" y="3838074"/>
              <a:ext cx="3108157" cy="2555506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0" fmla="*/ 1163855 w 3830855"/>
                <a:gd name="connsiteY0" fmla="*/ 1146208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163855 w 3830855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184709 w 3581400"/>
                <a:gd name="connsiteY2" fmla="*/ 2002054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066799 w 3581400"/>
                <a:gd name="connsiteY2" fmla="*/ 1679608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64355 w 3581400"/>
                <a:gd name="connsiteY4" fmla="*/ 2233061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9844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8320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743200 w 3581400"/>
                <a:gd name="connsiteY5" fmla="*/ 23164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362200 w 3581400"/>
                <a:gd name="connsiteY6" fmla="*/ 1554480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2971800"/>
                <a:gd name="connsiteY0" fmla="*/ 1146208 h 2517808"/>
                <a:gd name="connsiteX1" fmla="*/ 0 w 2971800"/>
                <a:gd name="connsiteY1" fmla="*/ 1527208 h 2517808"/>
                <a:gd name="connsiteX2" fmla="*/ 1066799 w 2971800"/>
                <a:gd name="connsiteY2" fmla="*/ 1679608 h 2517808"/>
                <a:gd name="connsiteX3" fmla="*/ 1295399 w 2971800"/>
                <a:gd name="connsiteY3" fmla="*/ 2517808 h 2517808"/>
                <a:gd name="connsiteX4" fmla="*/ 1904999 w 2971800"/>
                <a:gd name="connsiteY4" fmla="*/ 1832008 h 2517808"/>
                <a:gd name="connsiteX5" fmla="*/ 2590800 w 2971800"/>
                <a:gd name="connsiteY5" fmla="*/ 2240280 h 2517808"/>
                <a:gd name="connsiteX6" fmla="*/ 2362200 w 2971800"/>
                <a:gd name="connsiteY6" fmla="*/ 1554480 h 2517808"/>
                <a:gd name="connsiteX7" fmla="*/ 2971800 w 2971800"/>
                <a:gd name="connsiteY7" fmla="*/ 1097280 h 2517808"/>
                <a:gd name="connsiteX8" fmla="*/ 2532246 w 2971800"/>
                <a:gd name="connsiteY8" fmla="*/ 1010652 h 2517808"/>
                <a:gd name="connsiteX9" fmla="*/ 2763252 w 2971800"/>
                <a:gd name="connsiteY9" fmla="*/ 0 h 2517808"/>
                <a:gd name="connsiteX10" fmla="*/ 1656347 w 2971800"/>
                <a:gd name="connsiteY10" fmla="*/ 818147 h 2517808"/>
                <a:gd name="connsiteX11" fmla="*/ 732322 w 2971800"/>
                <a:gd name="connsiteY11" fmla="*/ 192505 h 2517808"/>
                <a:gd name="connsiteX12" fmla="*/ 914400 w 2971800"/>
                <a:gd name="connsiteY12" fmla="*/ 1146208 h 251780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56347 w 2971800"/>
                <a:gd name="connsiteY10" fmla="*/ 711467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860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90600 w 2971800"/>
                <a:gd name="connsiteY0" fmla="*/ 990600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90600 w 2971800"/>
                <a:gd name="connsiteY12" fmla="*/ 990600 h 2411128"/>
                <a:gd name="connsiteX0" fmla="*/ 932848 w 2971800"/>
                <a:gd name="connsiteY0" fmla="*/ 1013059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32848 w 2971800"/>
                <a:gd name="connsiteY12" fmla="*/ 1013059 h 2411128"/>
                <a:gd name="connsiteX0" fmla="*/ 924025 w 2962977"/>
                <a:gd name="connsiteY0" fmla="*/ 1013059 h 2411128"/>
                <a:gd name="connsiteX1" fmla="*/ 0 w 2962977"/>
                <a:gd name="connsiteY1" fmla="*/ 1428549 h 2411128"/>
                <a:gd name="connsiteX2" fmla="*/ 1134177 w 2962977"/>
                <a:gd name="connsiteY2" fmla="*/ 1600200 h 2411128"/>
                <a:gd name="connsiteX3" fmla="*/ 1286576 w 2962977"/>
                <a:gd name="connsiteY3" fmla="*/ 2411128 h 2411128"/>
                <a:gd name="connsiteX4" fmla="*/ 1743777 w 2962977"/>
                <a:gd name="connsiteY4" fmla="*/ 1752600 h 2411128"/>
                <a:gd name="connsiteX5" fmla="*/ 2581977 w 2962977"/>
                <a:gd name="connsiteY5" fmla="*/ 2133600 h 2411128"/>
                <a:gd name="connsiteX6" fmla="*/ 2353377 w 2962977"/>
                <a:gd name="connsiteY6" fmla="*/ 1371600 h 2411128"/>
                <a:gd name="connsiteX7" fmla="*/ 2962977 w 2962977"/>
                <a:gd name="connsiteY7" fmla="*/ 990600 h 2411128"/>
                <a:gd name="connsiteX8" fmla="*/ 2200977 w 2962977"/>
                <a:gd name="connsiteY8" fmla="*/ 838200 h 2411128"/>
                <a:gd name="connsiteX9" fmla="*/ 2429577 w 2962977"/>
                <a:gd name="connsiteY9" fmla="*/ 0 h 2411128"/>
                <a:gd name="connsiteX10" fmla="*/ 1591377 w 2962977"/>
                <a:gd name="connsiteY10" fmla="*/ 685800 h 2411128"/>
                <a:gd name="connsiteX11" fmla="*/ 723499 w 2962977"/>
                <a:gd name="connsiteY11" fmla="*/ 85825 h 2411128"/>
                <a:gd name="connsiteX12" fmla="*/ 924025 w 2962977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685800 w 2925278"/>
                <a:gd name="connsiteY11" fmla="*/ 85825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495926 w 2925278"/>
                <a:gd name="connsiteY10" fmla="*/ 637674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163278 w 2925278"/>
                <a:gd name="connsiteY8" fmla="*/ 886326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221029 w 2925278"/>
                <a:gd name="connsiteY8" fmla="*/ 847825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181726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25328 w 3040781"/>
                <a:gd name="connsiteY4" fmla="*/ 1839227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555506"/>
                <a:gd name="connsiteX1" fmla="*/ 0 w 3040781"/>
                <a:gd name="connsiteY1" fmla="*/ 1484696 h 2555506"/>
                <a:gd name="connsiteX2" fmla="*/ 1096478 w 3040781"/>
                <a:gd name="connsiteY2" fmla="*/ 1648326 h 2555506"/>
                <a:gd name="connsiteX3" fmla="*/ 1258502 w 3040781"/>
                <a:gd name="connsiteY3" fmla="*/ 2555506 h 2555506"/>
                <a:gd name="connsiteX4" fmla="*/ 1725328 w 3040781"/>
                <a:gd name="connsiteY4" fmla="*/ 1839227 h 2555506"/>
                <a:gd name="connsiteX5" fmla="*/ 2544278 w 3040781"/>
                <a:gd name="connsiteY5" fmla="*/ 2210602 h 2555506"/>
                <a:gd name="connsiteX6" fmla="*/ 2354179 w 3040781"/>
                <a:gd name="connsiteY6" fmla="*/ 1410101 h 2555506"/>
                <a:gd name="connsiteX7" fmla="*/ 3040781 w 3040781"/>
                <a:gd name="connsiteY7" fmla="*/ 1057976 h 2555506"/>
                <a:gd name="connsiteX8" fmla="*/ 2221029 w 3040781"/>
                <a:gd name="connsiteY8" fmla="*/ 847825 h 2555506"/>
                <a:gd name="connsiteX9" fmla="*/ 2391878 w 3040781"/>
                <a:gd name="connsiteY9" fmla="*/ 0 h 2555506"/>
                <a:gd name="connsiteX10" fmla="*/ 1495926 w 3040781"/>
                <a:gd name="connsiteY10" fmla="*/ 685800 h 2555506"/>
                <a:gd name="connsiteX11" fmla="*/ 702644 w 3040781"/>
                <a:gd name="connsiteY11" fmla="*/ 166837 h 2555506"/>
                <a:gd name="connsiteX12" fmla="*/ 886326 w 3040781"/>
                <a:gd name="connsiteY12" fmla="*/ 1061185 h 2555506"/>
                <a:gd name="connsiteX0" fmla="*/ 953702 w 3108157"/>
                <a:gd name="connsiteY0" fmla="*/ 1061185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53702 w 3108157"/>
                <a:gd name="connsiteY12" fmla="*/ 1061185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8157" h="2555506">
                  <a:moveTo>
                    <a:pt x="972953" y="1090061"/>
                  </a:moveTo>
                  <a:lnTo>
                    <a:pt x="0" y="1513572"/>
                  </a:lnTo>
                  <a:lnTo>
                    <a:pt x="1163854" y="1648326"/>
                  </a:lnTo>
                  <a:lnTo>
                    <a:pt x="1325878" y="2555506"/>
                  </a:lnTo>
                  <a:lnTo>
                    <a:pt x="1792704" y="1839227"/>
                  </a:lnTo>
                  <a:lnTo>
                    <a:pt x="2611654" y="2210602"/>
                  </a:lnTo>
                  <a:lnTo>
                    <a:pt x="2421555" y="1410101"/>
                  </a:lnTo>
                  <a:lnTo>
                    <a:pt x="3108157" y="1057976"/>
                  </a:lnTo>
                  <a:lnTo>
                    <a:pt x="2288405" y="847825"/>
                  </a:lnTo>
                  <a:lnTo>
                    <a:pt x="2459254" y="0"/>
                  </a:lnTo>
                  <a:lnTo>
                    <a:pt x="1563302" y="685800"/>
                  </a:lnTo>
                  <a:lnTo>
                    <a:pt x="770020" y="166837"/>
                  </a:lnTo>
                  <a:lnTo>
                    <a:pt x="972953" y="1090061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0" name="Freeform 189"/>
            <p:cNvSpPr/>
            <p:nvPr/>
          </p:nvSpPr>
          <p:spPr bwMode="auto">
            <a:xfrm>
              <a:off x="1114125" y="4076300"/>
              <a:ext cx="2535453" cy="2084633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0" fmla="*/ 1163855 w 3830855"/>
                <a:gd name="connsiteY0" fmla="*/ 1146208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163855 w 3830855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184709 w 3581400"/>
                <a:gd name="connsiteY2" fmla="*/ 2002054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066799 w 3581400"/>
                <a:gd name="connsiteY2" fmla="*/ 1679608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64355 w 3581400"/>
                <a:gd name="connsiteY4" fmla="*/ 2233061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9844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8320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743200 w 3581400"/>
                <a:gd name="connsiteY5" fmla="*/ 23164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362200 w 3581400"/>
                <a:gd name="connsiteY6" fmla="*/ 1554480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2971800"/>
                <a:gd name="connsiteY0" fmla="*/ 1146208 h 2517808"/>
                <a:gd name="connsiteX1" fmla="*/ 0 w 2971800"/>
                <a:gd name="connsiteY1" fmla="*/ 1527208 h 2517808"/>
                <a:gd name="connsiteX2" fmla="*/ 1066799 w 2971800"/>
                <a:gd name="connsiteY2" fmla="*/ 1679608 h 2517808"/>
                <a:gd name="connsiteX3" fmla="*/ 1295399 w 2971800"/>
                <a:gd name="connsiteY3" fmla="*/ 2517808 h 2517808"/>
                <a:gd name="connsiteX4" fmla="*/ 1904999 w 2971800"/>
                <a:gd name="connsiteY4" fmla="*/ 1832008 h 2517808"/>
                <a:gd name="connsiteX5" fmla="*/ 2590800 w 2971800"/>
                <a:gd name="connsiteY5" fmla="*/ 2240280 h 2517808"/>
                <a:gd name="connsiteX6" fmla="*/ 2362200 w 2971800"/>
                <a:gd name="connsiteY6" fmla="*/ 1554480 h 2517808"/>
                <a:gd name="connsiteX7" fmla="*/ 2971800 w 2971800"/>
                <a:gd name="connsiteY7" fmla="*/ 1097280 h 2517808"/>
                <a:gd name="connsiteX8" fmla="*/ 2532246 w 2971800"/>
                <a:gd name="connsiteY8" fmla="*/ 1010652 h 2517808"/>
                <a:gd name="connsiteX9" fmla="*/ 2763252 w 2971800"/>
                <a:gd name="connsiteY9" fmla="*/ 0 h 2517808"/>
                <a:gd name="connsiteX10" fmla="*/ 1656347 w 2971800"/>
                <a:gd name="connsiteY10" fmla="*/ 818147 h 2517808"/>
                <a:gd name="connsiteX11" fmla="*/ 732322 w 2971800"/>
                <a:gd name="connsiteY11" fmla="*/ 192505 h 2517808"/>
                <a:gd name="connsiteX12" fmla="*/ 914400 w 2971800"/>
                <a:gd name="connsiteY12" fmla="*/ 1146208 h 251780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56347 w 2971800"/>
                <a:gd name="connsiteY10" fmla="*/ 711467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860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90600 w 2971800"/>
                <a:gd name="connsiteY0" fmla="*/ 990600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90600 w 2971800"/>
                <a:gd name="connsiteY12" fmla="*/ 990600 h 2411128"/>
                <a:gd name="connsiteX0" fmla="*/ 932848 w 2971800"/>
                <a:gd name="connsiteY0" fmla="*/ 1013059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32848 w 2971800"/>
                <a:gd name="connsiteY12" fmla="*/ 1013059 h 2411128"/>
                <a:gd name="connsiteX0" fmla="*/ 924025 w 2962977"/>
                <a:gd name="connsiteY0" fmla="*/ 1013059 h 2411128"/>
                <a:gd name="connsiteX1" fmla="*/ 0 w 2962977"/>
                <a:gd name="connsiteY1" fmla="*/ 1428549 h 2411128"/>
                <a:gd name="connsiteX2" fmla="*/ 1134177 w 2962977"/>
                <a:gd name="connsiteY2" fmla="*/ 1600200 h 2411128"/>
                <a:gd name="connsiteX3" fmla="*/ 1286576 w 2962977"/>
                <a:gd name="connsiteY3" fmla="*/ 2411128 h 2411128"/>
                <a:gd name="connsiteX4" fmla="*/ 1743777 w 2962977"/>
                <a:gd name="connsiteY4" fmla="*/ 1752600 h 2411128"/>
                <a:gd name="connsiteX5" fmla="*/ 2581977 w 2962977"/>
                <a:gd name="connsiteY5" fmla="*/ 2133600 h 2411128"/>
                <a:gd name="connsiteX6" fmla="*/ 2353377 w 2962977"/>
                <a:gd name="connsiteY6" fmla="*/ 1371600 h 2411128"/>
                <a:gd name="connsiteX7" fmla="*/ 2962977 w 2962977"/>
                <a:gd name="connsiteY7" fmla="*/ 990600 h 2411128"/>
                <a:gd name="connsiteX8" fmla="*/ 2200977 w 2962977"/>
                <a:gd name="connsiteY8" fmla="*/ 838200 h 2411128"/>
                <a:gd name="connsiteX9" fmla="*/ 2429577 w 2962977"/>
                <a:gd name="connsiteY9" fmla="*/ 0 h 2411128"/>
                <a:gd name="connsiteX10" fmla="*/ 1591377 w 2962977"/>
                <a:gd name="connsiteY10" fmla="*/ 685800 h 2411128"/>
                <a:gd name="connsiteX11" fmla="*/ 723499 w 2962977"/>
                <a:gd name="connsiteY11" fmla="*/ 85825 h 2411128"/>
                <a:gd name="connsiteX12" fmla="*/ 924025 w 2962977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685800 w 2925278"/>
                <a:gd name="connsiteY11" fmla="*/ 85825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495926 w 2925278"/>
                <a:gd name="connsiteY10" fmla="*/ 637674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163278 w 2925278"/>
                <a:gd name="connsiteY8" fmla="*/ 886326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221029 w 2925278"/>
                <a:gd name="connsiteY8" fmla="*/ 847825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181726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25328 w 3040781"/>
                <a:gd name="connsiteY4" fmla="*/ 1839227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555506"/>
                <a:gd name="connsiteX1" fmla="*/ 0 w 3040781"/>
                <a:gd name="connsiteY1" fmla="*/ 1484696 h 2555506"/>
                <a:gd name="connsiteX2" fmla="*/ 1096478 w 3040781"/>
                <a:gd name="connsiteY2" fmla="*/ 1648326 h 2555506"/>
                <a:gd name="connsiteX3" fmla="*/ 1258502 w 3040781"/>
                <a:gd name="connsiteY3" fmla="*/ 2555506 h 2555506"/>
                <a:gd name="connsiteX4" fmla="*/ 1725328 w 3040781"/>
                <a:gd name="connsiteY4" fmla="*/ 1839227 h 2555506"/>
                <a:gd name="connsiteX5" fmla="*/ 2544278 w 3040781"/>
                <a:gd name="connsiteY5" fmla="*/ 2210602 h 2555506"/>
                <a:gd name="connsiteX6" fmla="*/ 2354179 w 3040781"/>
                <a:gd name="connsiteY6" fmla="*/ 1410101 h 2555506"/>
                <a:gd name="connsiteX7" fmla="*/ 3040781 w 3040781"/>
                <a:gd name="connsiteY7" fmla="*/ 1057976 h 2555506"/>
                <a:gd name="connsiteX8" fmla="*/ 2221029 w 3040781"/>
                <a:gd name="connsiteY8" fmla="*/ 847825 h 2555506"/>
                <a:gd name="connsiteX9" fmla="*/ 2391878 w 3040781"/>
                <a:gd name="connsiteY9" fmla="*/ 0 h 2555506"/>
                <a:gd name="connsiteX10" fmla="*/ 1495926 w 3040781"/>
                <a:gd name="connsiteY10" fmla="*/ 685800 h 2555506"/>
                <a:gd name="connsiteX11" fmla="*/ 702644 w 3040781"/>
                <a:gd name="connsiteY11" fmla="*/ 166837 h 2555506"/>
                <a:gd name="connsiteX12" fmla="*/ 886326 w 3040781"/>
                <a:gd name="connsiteY12" fmla="*/ 1061185 h 2555506"/>
                <a:gd name="connsiteX0" fmla="*/ 953702 w 3108157"/>
                <a:gd name="connsiteY0" fmla="*/ 1061185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53702 w 3108157"/>
                <a:gd name="connsiteY12" fmla="*/ 1061185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723749 w 3108157"/>
                <a:gd name="connsiteY5" fmla="*/ 2274516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723749 w 3108157"/>
                <a:gd name="connsiteY5" fmla="*/ 2274516 h 2555506"/>
                <a:gd name="connsiteX6" fmla="*/ 2492350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8157" h="2555506">
                  <a:moveTo>
                    <a:pt x="972953" y="1090061"/>
                  </a:moveTo>
                  <a:lnTo>
                    <a:pt x="0" y="1513572"/>
                  </a:lnTo>
                  <a:lnTo>
                    <a:pt x="1163854" y="1648326"/>
                  </a:lnTo>
                  <a:lnTo>
                    <a:pt x="1325878" y="2555506"/>
                  </a:lnTo>
                  <a:lnTo>
                    <a:pt x="1792704" y="1839227"/>
                  </a:lnTo>
                  <a:lnTo>
                    <a:pt x="2723749" y="2274516"/>
                  </a:lnTo>
                  <a:lnTo>
                    <a:pt x="2492350" y="1410101"/>
                  </a:lnTo>
                  <a:lnTo>
                    <a:pt x="3108157" y="1057976"/>
                  </a:lnTo>
                  <a:lnTo>
                    <a:pt x="2288405" y="847825"/>
                  </a:lnTo>
                  <a:lnTo>
                    <a:pt x="2459254" y="0"/>
                  </a:lnTo>
                  <a:lnTo>
                    <a:pt x="1563302" y="685800"/>
                  </a:lnTo>
                  <a:lnTo>
                    <a:pt x="770020" y="166837"/>
                  </a:lnTo>
                  <a:lnTo>
                    <a:pt x="972953" y="109006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51" name="Group 52"/>
          <p:cNvGrpSpPr/>
          <p:nvPr/>
        </p:nvGrpSpPr>
        <p:grpSpPr>
          <a:xfrm>
            <a:off x="3200400" y="5168465"/>
            <a:ext cx="1339389" cy="1066800"/>
            <a:chOff x="433136" y="3581400"/>
            <a:chExt cx="3830855" cy="3051208"/>
          </a:xfrm>
        </p:grpSpPr>
        <p:sp>
          <p:nvSpPr>
            <p:cNvPr id="92" name="Freeform 191"/>
            <p:cNvSpPr/>
            <p:nvPr/>
          </p:nvSpPr>
          <p:spPr bwMode="auto">
            <a:xfrm>
              <a:off x="433136" y="3581400"/>
              <a:ext cx="3830855" cy="3051208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0855" h="3051208">
                  <a:moveTo>
                    <a:pt x="1232034" y="1280160"/>
                  </a:moveTo>
                  <a:lnTo>
                    <a:pt x="0" y="1828800"/>
                  </a:lnTo>
                  <a:lnTo>
                    <a:pt x="1434164" y="2002054"/>
                  </a:lnTo>
                  <a:lnTo>
                    <a:pt x="1674796" y="3051208"/>
                  </a:lnTo>
                  <a:lnTo>
                    <a:pt x="2213810" y="2233061"/>
                  </a:lnTo>
                  <a:lnTo>
                    <a:pt x="3147461" y="2637322"/>
                  </a:lnTo>
                  <a:lnTo>
                    <a:pt x="2945330" y="1732547"/>
                  </a:lnTo>
                  <a:lnTo>
                    <a:pt x="3830855" y="1280160"/>
                  </a:lnTo>
                  <a:lnTo>
                    <a:pt x="2781701" y="1010652"/>
                  </a:lnTo>
                  <a:lnTo>
                    <a:pt x="3012707" y="0"/>
                  </a:lnTo>
                  <a:lnTo>
                    <a:pt x="1905802" y="818147"/>
                  </a:lnTo>
                  <a:lnTo>
                    <a:pt x="981777" y="192505"/>
                  </a:lnTo>
                  <a:lnTo>
                    <a:pt x="1232034" y="128016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3" name="Freeform 192"/>
            <p:cNvSpPr/>
            <p:nvPr/>
          </p:nvSpPr>
          <p:spPr bwMode="auto">
            <a:xfrm>
              <a:off x="817347" y="3838074"/>
              <a:ext cx="3108157" cy="2555506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0" fmla="*/ 1163855 w 3830855"/>
                <a:gd name="connsiteY0" fmla="*/ 1146208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163855 w 3830855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184709 w 3581400"/>
                <a:gd name="connsiteY2" fmla="*/ 2002054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066799 w 3581400"/>
                <a:gd name="connsiteY2" fmla="*/ 1679608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64355 w 3581400"/>
                <a:gd name="connsiteY4" fmla="*/ 2233061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9844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8320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743200 w 3581400"/>
                <a:gd name="connsiteY5" fmla="*/ 23164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362200 w 3581400"/>
                <a:gd name="connsiteY6" fmla="*/ 1554480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2971800"/>
                <a:gd name="connsiteY0" fmla="*/ 1146208 h 2517808"/>
                <a:gd name="connsiteX1" fmla="*/ 0 w 2971800"/>
                <a:gd name="connsiteY1" fmla="*/ 1527208 h 2517808"/>
                <a:gd name="connsiteX2" fmla="*/ 1066799 w 2971800"/>
                <a:gd name="connsiteY2" fmla="*/ 1679608 h 2517808"/>
                <a:gd name="connsiteX3" fmla="*/ 1295399 w 2971800"/>
                <a:gd name="connsiteY3" fmla="*/ 2517808 h 2517808"/>
                <a:gd name="connsiteX4" fmla="*/ 1904999 w 2971800"/>
                <a:gd name="connsiteY4" fmla="*/ 1832008 h 2517808"/>
                <a:gd name="connsiteX5" fmla="*/ 2590800 w 2971800"/>
                <a:gd name="connsiteY5" fmla="*/ 2240280 h 2517808"/>
                <a:gd name="connsiteX6" fmla="*/ 2362200 w 2971800"/>
                <a:gd name="connsiteY6" fmla="*/ 1554480 h 2517808"/>
                <a:gd name="connsiteX7" fmla="*/ 2971800 w 2971800"/>
                <a:gd name="connsiteY7" fmla="*/ 1097280 h 2517808"/>
                <a:gd name="connsiteX8" fmla="*/ 2532246 w 2971800"/>
                <a:gd name="connsiteY8" fmla="*/ 1010652 h 2517808"/>
                <a:gd name="connsiteX9" fmla="*/ 2763252 w 2971800"/>
                <a:gd name="connsiteY9" fmla="*/ 0 h 2517808"/>
                <a:gd name="connsiteX10" fmla="*/ 1656347 w 2971800"/>
                <a:gd name="connsiteY10" fmla="*/ 818147 h 2517808"/>
                <a:gd name="connsiteX11" fmla="*/ 732322 w 2971800"/>
                <a:gd name="connsiteY11" fmla="*/ 192505 h 2517808"/>
                <a:gd name="connsiteX12" fmla="*/ 914400 w 2971800"/>
                <a:gd name="connsiteY12" fmla="*/ 1146208 h 251780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56347 w 2971800"/>
                <a:gd name="connsiteY10" fmla="*/ 711467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860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90600 w 2971800"/>
                <a:gd name="connsiteY0" fmla="*/ 990600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90600 w 2971800"/>
                <a:gd name="connsiteY12" fmla="*/ 990600 h 2411128"/>
                <a:gd name="connsiteX0" fmla="*/ 932848 w 2971800"/>
                <a:gd name="connsiteY0" fmla="*/ 1013059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32848 w 2971800"/>
                <a:gd name="connsiteY12" fmla="*/ 1013059 h 2411128"/>
                <a:gd name="connsiteX0" fmla="*/ 924025 w 2962977"/>
                <a:gd name="connsiteY0" fmla="*/ 1013059 h 2411128"/>
                <a:gd name="connsiteX1" fmla="*/ 0 w 2962977"/>
                <a:gd name="connsiteY1" fmla="*/ 1428549 h 2411128"/>
                <a:gd name="connsiteX2" fmla="*/ 1134177 w 2962977"/>
                <a:gd name="connsiteY2" fmla="*/ 1600200 h 2411128"/>
                <a:gd name="connsiteX3" fmla="*/ 1286576 w 2962977"/>
                <a:gd name="connsiteY3" fmla="*/ 2411128 h 2411128"/>
                <a:gd name="connsiteX4" fmla="*/ 1743777 w 2962977"/>
                <a:gd name="connsiteY4" fmla="*/ 1752600 h 2411128"/>
                <a:gd name="connsiteX5" fmla="*/ 2581977 w 2962977"/>
                <a:gd name="connsiteY5" fmla="*/ 2133600 h 2411128"/>
                <a:gd name="connsiteX6" fmla="*/ 2353377 w 2962977"/>
                <a:gd name="connsiteY6" fmla="*/ 1371600 h 2411128"/>
                <a:gd name="connsiteX7" fmla="*/ 2962977 w 2962977"/>
                <a:gd name="connsiteY7" fmla="*/ 990600 h 2411128"/>
                <a:gd name="connsiteX8" fmla="*/ 2200977 w 2962977"/>
                <a:gd name="connsiteY8" fmla="*/ 838200 h 2411128"/>
                <a:gd name="connsiteX9" fmla="*/ 2429577 w 2962977"/>
                <a:gd name="connsiteY9" fmla="*/ 0 h 2411128"/>
                <a:gd name="connsiteX10" fmla="*/ 1591377 w 2962977"/>
                <a:gd name="connsiteY10" fmla="*/ 685800 h 2411128"/>
                <a:gd name="connsiteX11" fmla="*/ 723499 w 2962977"/>
                <a:gd name="connsiteY11" fmla="*/ 85825 h 2411128"/>
                <a:gd name="connsiteX12" fmla="*/ 924025 w 2962977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685800 w 2925278"/>
                <a:gd name="connsiteY11" fmla="*/ 85825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495926 w 2925278"/>
                <a:gd name="connsiteY10" fmla="*/ 637674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163278 w 2925278"/>
                <a:gd name="connsiteY8" fmla="*/ 886326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221029 w 2925278"/>
                <a:gd name="connsiteY8" fmla="*/ 847825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181726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25328 w 3040781"/>
                <a:gd name="connsiteY4" fmla="*/ 1839227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555506"/>
                <a:gd name="connsiteX1" fmla="*/ 0 w 3040781"/>
                <a:gd name="connsiteY1" fmla="*/ 1484696 h 2555506"/>
                <a:gd name="connsiteX2" fmla="*/ 1096478 w 3040781"/>
                <a:gd name="connsiteY2" fmla="*/ 1648326 h 2555506"/>
                <a:gd name="connsiteX3" fmla="*/ 1258502 w 3040781"/>
                <a:gd name="connsiteY3" fmla="*/ 2555506 h 2555506"/>
                <a:gd name="connsiteX4" fmla="*/ 1725328 w 3040781"/>
                <a:gd name="connsiteY4" fmla="*/ 1839227 h 2555506"/>
                <a:gd name="connsiteX5" fmla="*/ 2544278 w 3040781"/>
                <a:gd name="connsiteY5" fmla="*/ 2210602 h 2555506"/>
                <a:gd name="connsiteX6" fmla="*/ 2354179 w 3040781"/>
                <a:gd name="connsiteY6" fmla="*/ 1410101 h 2555506"/>
                <a:gd name="connsiteX7" fmla="*/ 3040781 w 3040781"/>
                <a:gd name="connsiteY7" fmla="*/ 1057976 h 2555506"/>
                <a:gd name="connsiteX8" fmla="*/ 2221029 w 3040781"/>
                <a:gd name="connsiteY8" fmla="*/ 847825 h 2555506"/>
                <a:gd name="connsiteX9" fmla="*/ 2391878 w 3040781"/>
                <a:gd name="connsiteY9" fmla="*/ 0 h 2555506"/>
                <a:gd name="connsiteX10" fmla="*/ 1495926 w 3040781"/>
                <a:gd name="connsiteY10" fmla="*/ 685800 h 2555506"/>
                <a:gd name="connsiteX11" fmla="*/ 702644 w 3040781"/>
                <a:gd name="connsiteY11" fmla="*/ 166837 h 2555506"/>
                <a:gd name="connsiteX12" fmla="*/ 886326 w 3040781"/>
                <a:gd name="connsiteY12" fmla="*/ 1061185 h 2555506"/>
                <a:gd name="connsiteX0" fmla="*/ 953702 w 3108157"/>
                <a:gd name="connsiteY0" fmla="*/ 1061185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53702 w 3108157"/>
                <a:gd name="connsiteY12" fmla="*/ 1061185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8157" h="2555506">
                  <a:moveTo>
                    <a:pt x="972953" y="1090061"/>
                  </a:moveTo>
                  <a:lnTo>
                    <a:pt x="0" y="1513572"/>
                  </a:lnTo>
                  <a:lnTo>
                    <a:pt x="1163854" y="1648326"/>
                  </a:lnTo>
                  <a:lnTo>
                    <a:pt x="1325878" y="2555506"/>
                  </a:lnTo>
                  <a:lnTo>
                    <a:pt x="1792704" y="1839227"/>
                  </a:lnTo>
                  <a:lnTo>
                    <a:pt x="2611654" y="2210602"/>
                  </a:lnTo>
                  <a:lnTo>
                    <a:pt x="2421555" y="1410101"/>
                  </a:lnTo>
                  <a:lnTo>
                    <a:pt x="3108157" y="1057976"/>
                  </a:lnTo>
                  <a:lnTo>
                    <a:pt x="2288405" y="847825"/>
                  </a:lnTo>
                  <a:lnTo>
                    <a:pt x="2459254" y="0"/>
                  </a:lnTo>
                  <a:lnTo>
                    <a:pt x="1563302" y="685800"/>
                  </a:lnTo>
                  <a:lnTo>
                    <a:pt x="770020" y="166837"/>
                  </a:lnTo>
                  <a:lnTo>
                    <a:pt x="972953" y="1090061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4" name="Freeform 193"/>
            <p:cNvSpPr/>
            <p:nvPr/>
          </p:nvSpPr>
          <p:spPr bwMode="auto">
            <a:xfrm>
              <a:off x="1114125" y="4076300"/>
              <a:ext cx="2535453" cy="2084633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0" fmla="*/ 1163855 w 3830855"/>
                <a:gd name="connsiteY0" fmla="*/ 1146208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163855 w 3830855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184709 w 3581400"/>
                <a:gd name="connsiteY2" fmla="*/ 2002054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066799 w 3581400"/>
                <a:gd name="connsiteY2" fmla="*/ 1679608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64355 w 3581400"/>
                <a:gd name="connsiteY4" fmla="*/ 2233061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9844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8320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743200 w 3581400"/>
                <a:gd name="connsiteY5" fmla="*/ 23164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362200 w 3581400"/>
                <a:gd name="connsiteY6" fmla="*/ 1554480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2971800"/>
                <a:gd name="connsiteY0" fmla="*/ 1146208 h 2517808"/>
                <a:gd name="connsiteX1" fmla="*/ 0 w 2971800"/>
                <a:gd name="connsiteY1" fmla="*/ 1527208 h 2517808"/>
                <a:gd name="connsiteX2" fmla="*/ 1066799 w 2971800"/>
                <a:gd name="connsiteY2" fmla="*/ 1679608 h 2517808"/>
                <a:gd name="connsiteX3" fmla="*/ 1295399 w 2971800"/>
                <a:gd name="connsiteY3" fmla="*/ 2517808 h 2517808"/>
                <a:gd name="connsiteX4" fmla="*/ 1904999 w 2971800"/>
                <a:gd name="connsiteY4" fmla="*/ 1832008 h 2517808"/>
                <a:gd name="connsiteX5" fmla="*/ 2590800 w 2971800"/>
                <a:gd name="connsiteY5" fmla="*/ 2240280 h 2517808"/>
                <a:gd name="connsiteX6" fmla="*/ 2362200 w 2971800"/>
                <a:gd name="connsiteY6" fmla="*/ 1554480 h 2517808"/>
                <a:gd name="connsiteX7" fmla="*/ 2971800 w 2971800"/>
                <a:gd name="connsiteY7" fmla="*/ 1097280 h 2517808"/>
                <a:gd name="connsiteX8" fmla="*/ 2532246 w 2971800"/>
                <a:gd name="connsiteY8" fmla="*/ 1010652 h 2517808"/>
                <a:gd name="connsiteX9" fmla="*/ 2763252 w 2971800"/>
                <a:gd name="connsiteY9" fmla="*/ 0 h 2517808"/>
                <a:gd name="connsiteX10" fmla="*/ 1656347 w 2971800"/>
                <a:gd name="connsiteY10" fmla="*/ 818147 h 2517808"/>
                <a:gd name="connsiteX11" fmla="*/ 732322 w 2971800"/>
                <a:gd name="connsiteY11" fmla="*/ 192505 h 2517808"/>
                <a:gd name="connsiteX12" fmla="*/ 914400 w 2971800"/>
                <a:gd name="connsiteY12" fmla="*/ 1146208 h 251780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56347 w 2971800"/>
                <a:gd name="connsiteY10" fmla="*/ 711467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860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90600 w 2971800"/>
                <a:gd name="connsiteY0" fmla="*/ 990600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90600 w 2971800"/>
                <a:gd name="connsiteY12" fmla="*/ 990600 h 2411128"/>
                <a:gd name="connsiteX0" fmla="*/ 932848 w 2971800"/>
                <a:gd name="connsiteY0" fmla="*/ 1013059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32848 w 2971800"/>
                <a:gd name="connsiteY12" fmla="*/ 1013059 h 2411128"/>
                <a:gd name="connsiteX0" fmla="*/ 924025 w 2962977"/>
                <a:gd name="connsiteY0" fmla="*/ 1013059 h 2411128"/>
                <a:gd name="connsiteX1" fmla="*/ 0 w 2962977"/>
                <a:gd name="connsiteY1" fmla="*/ 1428549 h 2411128"/>
                <a:gd name="connsiteX2" fmla="*/ 1134177 w 2962977"/>
                <a:gd name="connsiteY2" fmla="*/ 1600200 h 2411128"/>
                <a:gd name="connsiteX3" fmla="*/ 1286576 w 2962977"/>
                <a:gd name="connsiteY3" fmla="*/ 2411128 h 2411128"/>
                <a:gd name="connsiteX4" fmla="*/ 1743777 w 2962977"/>
                <a:gd name="connsiteY4" fmla="*/ 1752600 h 2411128"/>
                <a:gd name="connsiteX5" fmla="*/ 2581977 w 2962977"/>
                <a:gd name="connsiteY5" fmla="*/ 2133600 h 2411128"/>
                <a:gd name="connsiteX6" fmla="*/ 2353377 w 2962977"/>
                <a:gd name="connsiteY6" fmla="*/ 1371600 h 2411128"/>
                <a:gd name="connsiteX7" fmla="*/ 2962977 w 2962977"/>
                <a:gd name="connsiteY7" fmla="*/ 990600 h 2411128"/>
                <a:gd name="connsiteX8" fmla="*/ 2200977 w 2962977"/>
                <a:gd name="connsiteY8" fmla="*/ 838200 h 2411128"/>
                <a:gd name="connsiteX9" fmla="*/ 2429577 w 2962977"/>
                <a:gd name="connsiteY9" fmla="*/ 0 h 2411128"/>
                <a:gd name="connsiteX10" fmla="*/ 1591377 w 2962977"/>
                <a:gd name="connsiteY10" fmla="*/ 685800 h 2411128"/>
                <a:gd name="connsiteX11" fmla="*/ 723499 w 2962977"/>
                <a:gd name="connsiteY11" fmla="*/ 85825 h 2411128"/>
                <a:gd name="connsiteX12" fmla="*/ 924025 w 2962977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685800 w 2925278"/>
                <a:gd name="connsiteY11" fmla="*/ 85825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495926 w 2925278"/>
                <a:gd name="connsiteY10" fmla="*/ 637674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163278 w 2925278"/>
                <a:gd name="connsiteY8" fmla="*/ 886326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221029 w 2925278"/>
                <a:gd name="connsiteY8" fmla="*/ 847825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181726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25328 w 3040781"/>
                <a:gd name="connsiteY4" fmla="*/ 1839227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555506"/>
                <a:gd name="connsiteX1" fmla="*/ 0 w 3040781"/>
                <a:gd name="connsiteY1" fmla="*/ 1484696 h 2555506"/>
                <a:gd name="connsiteX2" fmla="*/ 1096478 w 3040781"/>
                <a:gd name="connsiteY2" fmla="*/ 1648326 h 2555506"/>
                <a:gd name="connsiteX3" fmla="*/ 1258502 w 3040781"/>
                <a:gd name="connsiteY3" fmla="*/ 2555506 h 2555506"/>
                <a:gd name="connsiteX4" fmla="*/ 1725328 w 3040781"/>
                <a:gd name="connsiteY4" fmla="*/ 1839227 h 2555506"/>
                <a:gd name="connsiteX5" fmla="*/ 2544278 w 3040781"/>
                <a:gd name="connsiteY5" fmla="*/ 2210602 h 2555506"/>
                <a:gd name="connsiteX6" fmla="*/ 2354179 w 3040781"/>
                <a:gd name="connsiteY6" fmla="*/ 1410101 h 2555506"/>
                <a:gd name="connsiteX7" fmla="*/ 3040781 w 3040781"/>
                <a:gd name="connsiteY7" fmla="*/ 1057976 h 2555506"/>
                <a:gd name="connsiteX8" fmla="*/ 2221029 w 3040781"/>
                <a:gd name="connsiteY8" fmla="*/ 847825 h 2555506"/>
                <a:gd name="connsiteX9" fmla="*/ 2391878 w 3040781"/>
                <a:gd name="connsiteY9" fmla="*/ 0 h 2555506"/>
                <a:gd name="connsiteX10" fmla="*/ 1495926 w 3040781"/>
                <a:gd name="connsiteY10" fmla="*/ 685800 h 2555506"/>
                <a:gd name="connsiteX11" fmla="*/ 702644 w 3040781"/>
                <a:gd name="connsiteY11" fmla="*/ 166837 h 2555506"/>
                <a:gd name="connsiteX12" fmla="*/ 886326 w 3040781"/>
                <a:gd name="connsiteY12" fmla="*/ 1061185 h 2555506"/>
                <a:gd name="connsiteX0" fmla="*/ 953702 w 3108157"/>
                <a:gd name="connsiteY0" fmla="*/ 1061185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53702 w 3108157"/>
                <a:gd name="connsiteY12" fmla="*/ 1061185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723749 w 3108157"/>
                <a:gd name="connsiteY5" fmla="*/ 2274516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723749 w 3108157"/>
                <a:gd name="connsiteY5" fmla="*/ 2274516 h 2555506"/>
                <a:gd name="connsiteX6" fmla="*/ 2492350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8157" h="2555506">
                  <a:moveTo>
                    <a:pt x="972953" y="1090061"/>
                  </a:moveTo>
                  <a:lnTo>
                    <a:pt x="0" y="1513572"/>
                  </a:lnTo>
                  <a:lnTo>
                    <a:pt x="1163854" y="1648326"/>
                  </a:lnTo>
                  <a:lnTo>
                    <a:pt x="1325878" y="2555506"/>
                  </a:lnTo>
                  <a:lnTo>
                    <a:pt x="1792704" y="1839227"/>
                  </a:lnTo>
                  <a:lnTo>
                    <a:pt x="2723749" y="2274516"/>
                  </a:lnTo>
                  <a:lnTo>
                    <a:pt x="2492350" y="1410101"/>
                  </a:lnTo>
                  <a:lnTo>
                    <a:pt x="3108157" y="1057976"/>
                  </a:lnTo>
                  <a:lnTo>
                    <a:pt x="2288405" y="847825"/>
                  </a:lnTo>
                  <a:lnTo>
                    <a:pt x="2459254" y="0"/>
                  </a:lnTo>
                  <a:lnTo>
                    <a:pt x="1563302" y="685800"/>
                  </a:lnTo>
                  <a:lnTo>
                    <a:pt x="770020" y="166837"/>
                  </a:lnTo>
                  <a:lnTo>
                    <a:pt x="972953" y="109006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56" name="Group 52"/>
          <p:cNvGrpSpPr/>
          <p:nvPr/>
        </p:nvGrpSpPr>
        <p:grpSpPr>
          <a:xfrm>
            <a:off x="4876800" y="5168465"/>
            <a:ext cx="1339389" cy="1066800"/>
            <a:chOff x="433136" y="3581400"/>
            <a:chExt cx="3830855" cy="3051208"/>
          </a:xfrm>
        </p:grpSpPr>
        <p:sp>
          <p:nvSpPr>
            <p:cNvPr id="96" name="Freeform 195"/>
            <p:cNvSpPr/>
            <p:nvPr/>
          </p:nvSpPr>
          <p:spPr bwMode="auto">
            <a:xfrm>
              <a:off x="433136" y="3581400"/>
              <a:ext cx="3830855" cy="3051208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0855" h="3051208">
                  <a:moveTo>
                    <a:pt x="1232034" y="1280160"/>
                  </a:moveTo>
                  <a:lnTo>
                    <a:pt x="0" y="1828800"/>
                  </a:lnTo>
                  <a:lnTo>
                    <a:pt x="1434164" y="2002054"/>
                  </a:lnTo>
                  <a:lnTo>
                    <a:pt x="1674796" y="3051208"/>
                  </a:lnTo>
                  <a:lnTo>
                    <a:pt x="2213810" y="2233061"/>
                  </a:lnTo>
                  <a:lnTo>
                    <a:pt x="3147461" y="2637322"/>
                  </a:lnTo>
                  <a:lnTo>
                    <a:pt x="2945330" y="1732547"/>
                  </a:lnTo>
                  <a:lnTo>
                    <a:pt x="3830855" y="1280160"/>
                  </a:lnTo>
                  <a:lnTo>
                    <a:pt x="2781701" y="1010652"/>
                  </a:lnTo>
                  <a:lnTo>
                    <a:pt x="3012707" y="0"/>
                  </a:lnTo>
                  <a:lnTo>
                    <a:pt x="1905802" y="818147"/>
                  </a:lnTo>
                  <a:lnTo>
                    <a:pt x="981777" y="192505"/>
                  </a:lnTo>
                  <a:lnTo>
                    <a:pt x="1232034" y="128016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7" name="Freeform 196"/>
            <p:cNvSpPr/>
            <p:nvPr/>
          </p:nvSpPr>
          <p:spPr bwMode="auto">
            <a:xfrm>
              <a:off x="817347" y="3838074"/>
              <a:ext cx="3108157" cy="2555506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0" fmla="*/ 1163855 w 3830855"/>
                <a:gd name="connsiteY0" fmla="*/ 1146208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163855 w 3830855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184709 w 3581400"/>
                <a:gd name="connsiteY2" fmla="*/ 2002054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066799 w 3581400"/>
                <a:gd name="connsiteY2" fmla="*/ 1679608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64355 w 3581400"/>
                <a:gd name="connsiteY4" fmla="*/ 2233061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9844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8320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743200 w 3581400"/>
                <a:gd name="connsiteY5" fmla="*/ 23164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362200 w 3581400"/>
                <a:gd name="connsiteY6" fmla="*/ 1554480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2971800"/>
                <a:gd name="connsiteY0" fmla="*/ 1146208 h 2517808"/>
                <a:gd name="connsiteX1" fmla="*/ 0 w 2971800"/>
                <a:gd name="connsiteY1" fmla="*/ 1527208 h 2517808"/>
                <a:gd name="connsiteX2" fmla="*/ 1066799 w 2971800"/>
                <a:gd name="connsiteY2" fmla="*/ 1679608 h 2517808"/>
                <a:gd name="connsiteX3" fmla="*/ 1295399 w 2971800"/>
                <a:gd name="connsiteY3" fmla="*/ 2517808 h 2517808"/>
                <a:gd name="connsiteX4" fmla="*/ 1904999 w 2971800"/>
                <a:gd name="connsiteY4" fmla="*/ 1832008 h 2517808"/>
                <a:gd name="connsiteX5" fmla="*/ 2590800 w 2971800"/>
                <a:gd name="connsiteY5" fmla="*/ 2240280 h 2517808"/>
                <a:gd name="connsiteX6" fmla="*/ 2362200 w 2971800"/>
                <a:gd name="connsiteY6" fmla="*/ 1554480 h 2517808"/>
                <a:gd name="connsiteX7" fmla="*/ 2971800 w 2971800"/>
                <a:gd name="connsiteY7" fmla="*/ 1097280 h 2517808"/>
                <a:gd name="connsiteX8" fmla="*/ 2532246 w 2971800"/>
                <a:gd name="connsiteY8" fmla="*/ 1010652 h 2517808"/>
                <a:gd name="connsiteX9" fmla="*/ 2763252 w 2971800"/>
                <a:gd name="connsiteY9" fmla="*/ 0 h 2517808"/>
                <a:gd name="connsiteX10" fmla="*/ 1656347 w 2971800"/>
                <a:gd name="connsiteY10" fmla="*/ 818147 h 2517808"/>
                <a:gd name="connsiteX11" fmla="*/ 732322 w 2971800"/>
                <a:gd name="connsiteY11" fmla="*/ 192505 h 2517808"/>
                <a:gd name="connsiteX12" fmla="*/ 914400 w 2971800"/>
                <a:gd name="connsiteY12" fmla="*/ 1146208 h 251780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56347 w 2971800"/>
                <a:gd name="connsiteY10" fmla="*/ 711467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860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90600 w 2971800"/>
                <a:gd name="connsiteY0" fmla="*/ 990600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90600 w 2971800"/>
                <a:gd name="connsiteY12" fmla="*/ 990600 h 2411128"/>
                <a:gd name="connsiteX0" fmla="*/ 932848 w 2971800"/>
                <a:gd name="connsiteY0" fmla="*/ 1013059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32848 w 2971800"/>
                <a:gd name="connsiteY12" fmla="*/ 1013059 h 2411128"/>
                <a:gd name="connsiteX0" fmla="*/ 924025 w 2962977"/>
                <a:gd name="connsiteY0" fmla="*/ 1013059 h 2411128"/>
                <a:gd name="connsiteX1" fmla="*/ 0 w 2962977"/>
                <a:gd name="connsiteY1" fmla="*/ 1428549 h 2411128"/>
                <a:gd name="connsiteX2" fmla="*/ 1134177 w 2962977"/>
                <a:gd name="connsiteY2" fmla="*/ 1600200 h 2411128"/>
                <a:gd name="connsiteX3" fmla="*/ 1286576 w 2962977"/>
                <a:gd name="connsiteY3" fmla="*/ 2411128 h 2411128"/>
                <a:gd name="connsiteX4" fmla="*/ 1743777 w 2962977"/>
                <a:gd name="connsiteY4" fmla="*/ 1752600 h 2411128"/>
                <a:gd name="connsiteX5" fmla="*/ 2581977 w 2962977"/>
                <a:gd name="connsiteY5" fmla="*/ 2133600 h 2411128"/>
                <a:gd name="connsiteX6" fmla="*/ 2353377 w 2962977"/>
                <a:gd name="connsiteY6" fmla="*/ 1371600 h 2411128"/>
                <a:gd name="connsiteX7" fmla="*/ 2962977 w 2962977"/>
                <a:gd name="connsiteY7" fmla="*/ 990600 h 2411128"/>
                <a:gd name="connsiteX8" fmla="*/ 2200977 w 2962977"/>
                <a:gd name="connsiteY8" fmla="*/ 838200 h 2411128"/>
                <a:gd name="connsiteX9" fmla="*/ 2429577 w 2962977"/>
                <a:gd name="connsiteY9" fmla="*/ 0 h 2411128"/>
                <a:gd name="connsiteX10" fmla="*/ 1591377 w 2962977"/>
                <a:gd name="connsiteY10" fmla="*/ 685800 h 2411128"/>
                <a:gd name="connsiteX11" fmla="*/ 723499 w 2962977"/>
                <a:gd name="connsiteY11" fmla="*/ 85825 h 2411128"/>
                <a:gd name="connsiteX12" fmla="*/ 924025 w 2962977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685800 w 2925278"/>
                <a:gd name="connsiteY11" fmla="*/ 85825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495926 w 2925278"/>
                <a:gd name="connsiteY10" fmla="*/ 637674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163278 w 2925278"/>
                <a:gd name="connsiteY8" fmla="*/ 886326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221029 w 2925278"/>
                <a:gd name="connsiteY8" fmla="*/ 847825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181726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25328 w 3040781"/>
                <a:gd name="connsiteY4" fmla="*/ 1839227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555506"/>
                <a:gd name="connsiteX1" fmla="*/ 0 w 3040781"/>
                <a:gd name="connsiteY1" fmla="*/ 1484696 h 2555506"/>
                <a:gd name="connsiteX2" fmla="*/ 1096478 w 3040781"/>
                <a:gd name="connsiteY2" fmla="*/ 1648326 h 2555506"/>
                <a:gd name="connsiteX3" fmla="*/ 1258502 w 3040781"/>
                <a:gd name="connsiteY3" fmla="*/ 2555506 h 2555506"/>
                <a:gd name="connsiteX4" fmla="*/ 1725328 w 3040781"/>
                <a:gd name="connsiteY4" fmla="*/ 1839227 h 2555506"/>
                <a:gd name="connsiteX5" fmla="*/ 2544278 w 3040781"/>
                <a:gd name="connsiteY5" fmla="*/ 2210602 h 2555506"/>
                <a:gd name="connsiteX6" fmla="*/ 2354179 w 3040781"/>
                <a:gd name="connsiteY6" fmla="*/ 1410101 h 2555506"/>
                <a:gd name="connsiteX7" fmla="*/ 3040781 w 3040781"/>
                <a:gd name="connsiteY7" fmla="*/ 1057976 h 2555506"/>
                <a:gd name="connsiteX8" fmla="*/ 2221029 w 3040781"/>
                <a:gd name="connsiteY8" fmla="*/ 847825 h 2555506"/>
                <a:gd name="connsiteX9" fmla="*/ 2391878 w 3040781"/>
                <a:gd name="connsiteY9" fmla="*/ 0 h 2555506"/>
                <a:gd name="connsiteX10" fmla="*/ 1495926 w 3040781"/>
                <a:gd name="connsiteY10" fmla="*/ 685800 h 2555506"/>
                <a:gd name="connsiteX11" fmla="*/ 702644 w 3040781"/>
                <a:gd name="connsiteY11" fmla="*/ 166837 h 2555506"/>
                <a:gd name="connsiteX12" fmla="*/ 886326 w 3040781"/>
                <a:gd name="connsiteY12" fmla="*/ 1061185 h 2555506"/>
                <a:gd name="connsiteX0" fmla="*/ 953702 w 3108157"/>
                <a:gd name="connsiteY0" fmla="*/ 1061185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53702 w 3108157"/>
                <a:gd name="connsiteY12" fmla="*/ 1061185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8157" h="2555506">
                  <a:moveTo>
                    <a:pt x="972953" y="1090061"/>
                  </a:moveTo>
                  <a:lnTo>
                    <a:pt x="0" y="1513572"/>
                  </a:lnTo>
                  <a:lnTo>
                    <a:pt x="1163854" y="1648326"/>
                  </a:lnTo>
                  <a:lnTo>
                    <a:pt x="1325878" y="2555506"/>
                  </a:lnTo>
                  <a:lnTo>
                    <a:pt x="1792704" y="1839227"/>
                  </a:lnTo>
                  <a:lnTo>
                    <a:pt x="2611654" y="2210602"/>
                  </a:lnTo>
                  <a:lnTo>
                    <a:pt x="2421555" y="1410101"/>
                  </a:lnTo>
                  <a:lnTo>
                    <a:pt x="3108157" y="1057976"/>
                  </a:lnTo>
                  <a:lnTo>
                    <a:pt x="2288405" y="847825"/>
                  </a:lnTo>
                  <a:lnTo>
                    <a:pt x="2459254" y="0"/>
                  </a:lnTo>
                  <a:lnTo>
                    <a:pt x="1563302" y="685800"/>
                  </a:lnTo>
                  <a:lnTo>
                    <a:pt x="770020" y="166837"/>
                  </a:lnTo>
                  <a:lnTo>
                    <a:pt x="972953" y="1090061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8" name="Freeform 197"/>
            <p:cNvSpPr/>
            <p:nvPr/>
          </p:nvSpPr>
          <p:spPr bwMode="auto">
            <a:xfrm>
              <a:off x="1114125" y="4076300"/>
              <a:ext cx="2535453" cy="2084633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0" fmla="*/ 1163855 w 3830855"/>
                <a:gd name="connsiteY0" fmla="*/ 1146208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163855 w 3830855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184709 w 3581400"/>
                <a:gd name="connsiteY2" fmla="*/ 2002054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066799 w 3581400"/>
                <a:gd name="connsiteY2" fmla="*/ 1679608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64355 w 3581400"/>
                <a:gd name="connsiteY4" fmla="*/ 2233061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9844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8320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743200 w 3581400"/>
                <a:gd name="connsiteY5" fmla="*/ 23164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362200 w 3581400"/>
                <a:gd name="connsiteY6" fmla="*/ 1554480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2971800"/>
                <a:gd name="connsiteY0" fmla="*/ 1146208 h 2517808"/>
                <a:gd name="connsiteX1" fmla="*/ 0 w 2971800"/>
                <a:gd name="connsiteY1" fmla="*/ 1527208 h 2517808"/>
                <a:gd name="connsiteX2" fmla="*/ 1066799 w 2971800"/>
                <a:gd name="connsiteY2" fmla="*/ 1679608 h 2517808"/>
                <a:gd name="connsiteX3" fmla="*/ 1295399 w 2971800"/>
                <a:gd name="connsiteY3" fmla="*/ 2517808 h 2517808"/>
                <a:gd name="connsiteX4" fmla="*/ 1904999 w 2971800"/>
                <a:gd name="connsiteY4" fmla="*/ 1832008 h 2517808"/>
                <a:gd name="connsiteX5" fmla="*/ 2590800 w 2971800"/>
                <a:gd name="connsiteY5" fmla="*/ 2240280 h 2517808"/>
                <a:gd name="connsiteX6" fmla="*/ 2362200 w 2971800"/>
                <a:gd name="connsiteY6" fmla="*/ 1554480 h 2517808"/>
                <a:gd name="connsiteX7" fmla="*/ 2971800 w 2971800"/>
                <a:gd name="connsiteY7" fmla="*/ 1097280 h 2517808"/>
                <a:gd name="connsiteX8" fmla="*/ 2532246 w 2971800"/>
                <a:gd name="connsiteY8" fmla="*/ 1010652 h 2517808"/>
                <a:gd name="connsiteX9" fmla="*/ 2763252 w 2971800"/>
                <a:gd name="connsiteY9" fmla="*/ 0 h 2517808"/>
                <a:gd name="connsiteX10" fmla="*/ 1656347 w 2971800"/>
                <a:gd name="connsiteY10" fmla="*/ 818147 h 2517808"/>
                <a:gd name="connsiteX11" fmla="*/ 732322 w 2971800"/>
                <a:gd name="connsiteY11" fmla="*/ 192505 h 2517808"/>
                <a:gd name="connsiteX12" fmla="*/ 914400 w 2971800"/>
                <a:gd name="connsiteY12" fmla="*/ 1146208 h 251780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56347 w 2971800"/>
                <a:gd name="connsiteY10" fmla="*/ 711467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860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90600 w 2971800"/>
                <a:gd name="connsiteY0" fmla="*/ 990600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90600 w 2971800"/>
                <a:gd name="connsiteY12" fmla="*/ 990600 h 2411128"/>
                <a:gd name="connsiteX0" fmla="*/ 932848 w 2971800"/>
                <a:gd name="connsiteY0" fmla="*/ 1013059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32848 w 2971800"/>
                <a:gd name="connsiteY12" fmla="*/ 1013059 h 2411128"/>
                <a:gd name="connsiteX0" fmla="*/ 924025 w 2962977"/>
                <a:gd name="connsiteY0" fmla="*/ 1013059 h 2411128"/>
                <a:gd name="connsiteX1" fmla="*/ 0 w 2962977"/>
                <a:gd name="connsiteY1" fmla="*/ 1428549 h 2411128"/>
                <a:gd name="connsiteX2" fmla="*/ 1134177 w 2962977"/>
                <a:gd name="connsiteY2" fmla="*/ 1600200 h 2411128"/>
                <a:gd name="connsiteX3" fmla="*/ 1286576 w 2962977"/>
                <a:gd name="connsiteY3" fmla="*/ 2411128 h 2411128"/>
                <a:gd name="connsiteX4" fmla="*/ 1743777 w 2962977"/>
                <a:gd name="connsiteY4" fmla="*/ 1752600 h 2411128"/>
                <a:gd name="connsiteX5" fmla="*/ 2581977 w 2962977"/>
                <a:gd name="connsiteY5" fmla="*/ 2133600 h 2411128"/>
                <a:gd name="connsiteX6" fmla="*/ 2353377 w 2962977"/>
                <a:gd name="connsiteY6" fmla="*/ 1371600 h 2411128"/>
                <a:gd name="connsiteX7" fmla="*/ 2962977 w 2962977"/>
                <a:gd name="connsiteY7" fmla="*/ 990600 h 2411128"/>
                <a:gd name="connsiteX8" fmla="*/ 2200977 w 2962977"/>
                <a:gd name="connsiteY8" fmla="*/ 838200 h 2411128"/>
                <a:gd name="connsiteX9" fmla="*/ 2429577 w 2962977"/>
                <a:gd name="connsiteY9" fmla="*/ 0 h 2411128"/>
                <a:gd name="connsiteX10" fmla="*/ 1591377 w 2962977"/>
                <a:gd name="connsiteY10" fmla="*/ 685800 h 2411128"/>
                <a:gd name="connsiteX11" fmla="*/ 723499 w 2962977"/>
                <a:gd name="connsiteY11" fmla="*/ 85825 h 2411128"/>
                <a:gd name="connsiteX12" fmla="*/ 924025 w 2962977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685800 w 2925278"/>
                <a:gd name="connsiteY11" fmla="*/ 85825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495926 w 2925278"/>
                <a:gd name="connsiteY10" fmla="*/ 637674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163278 w 2925278"/>
                <a:gd name="connsiteY8" fmla="*/ 886326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221029 w 2925278"/>
                <a:gd name="connsiteY8" fmla="*/ 847825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181726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25328 w 3040781"/>
                <a:gd name="connsiteY4" fmla="*/ 1839227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555506"/>
                <a:gd name="connsiteX1" fmla="*/ 0 w 3040781"/>
                <a:gd name="connsiteY1" fmla="*/ 1484696 h 2555506"/>
                <a:gd name="connsiteX2" fmla="*/ 1096478 w 3040781"/>
                <a:gd name="connsiteY2" fmla="*/ 1648326 h 2555506"/>
                <a:gd name="connsiteX3" fmla="*/ 1258502 w 3040781"/>
                <a:gd name="connsiteY3" fmla="*/ 2555506 h 2555506"/>
                <a:gd name="connsiteX4" fmla="*/ 1725328 w 3040781"/>
                <a:gd name="connsiteY4" fmla="*/ 1839227 h 2555506"/>
                <a:gd name="connsiteX5" fmla="*/ 2544278 w 3040781"/>
                <a:gd name="connsiteY5" fmla="*/ 2210602 h 2555506"/>
                <a:gd name="connsiteX6" fmla="*/ 2354179 w 3040781"/>
                <a:gd name="connsiteY6" fmla="*/ 1410101 h 2555506"/>
                <a:gd name="connsiteX7" fmla="*/ 3040781 w 3040781"/>
                <a:gd name="connsiteY7" fmla="*/ 1057976 h 2555506"/>
                <a:gd name="connsiteX8" fmla="*/ 2221029 w 3040781"/>
                <a:gd name="connsiteY8" fmla="*/ 847825 h 2555506"/>
                <a:gd name="connsiteX9" fmla="*/ 2391878 w 3040781"/>
                <a:gd name="connsiteY9" fmla="*/ 0 h 2555506"/>
                <a:gd name="connsiteX10" fmla="*/ 1495926 w 3040781"/>
                <a:gd name="connsiteY10" fmla="*/ 685800 h 2555506"/>
                <a:gd name="connsiteX11" fmla="*/ 702644 w 3040781"/>
                <a:gd name="connsiteY11" fmla="*/ 166837 h 2555506"/>
                <a:gd name="connsiteX12" fmla="*/ 886326 w 3040781"/>
                <a:gd name="connsiteY12" fmla="*/ 1061185 h 2555506"/>
                <a:gd name="connsiteX0" fmla="*/ 953702 w 3108157"/>
                <a:gd name="connsiteY0" fmla="*/ 1061185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53702 w 3108157"/>
                <a:gd name="connsiteY12" fmla="*/ 1061185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723749 w 3108157"/>
                <a:gd name="connsiteY5" fmla="*/ 2274516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723749 w 3108157"/>
                <a:gd name="connsiteY5" fmla="*/ 2274516 h 2555506"/>
                <a:gd name="connsiteX6" fmla="*/ 2492350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8157" h="2555506">
                  <a:moveTo>
                    <a:pt x="972953" y="1090061"/>
                  </a:moveTo>
                  <a:lnTo>
                    <a:pt x="0" y="1513572"/>
                  </a:lnTo>
                  <a:lnTo>
                    <a:pt x="1163854" y="1648326"/>
                  </a:lnTo>
                  <a:lnTo>
                    <a:pt x="1325878" y="2555506"/>
                  </a:lnTo>
                  <a:lnTo>
                    <a:pt x="1792704" y="1839227"/>
                  </a:lnTo>
                  <a:lnTo>
                    <a:pt x="2723749" y="2274516"/>
                  </a:lnTo>
                  <a:lnTo>
                    <a:pt x="2492350" y="1410101"/>
                  </a:lnTo>
                  <a:lnTo>
                    <a:pt x="3108157" y="1057976"/>
                  </a:lnTo>
                  <a:lnTo>
                    <a:pt x="2288405" y="847825"/>
                  </a:lnTo>
                  <a:lnTo>
                    <a:pt x="2459254" y="0"/>
                  </a:lnTo>
                  <a:lnTo>
                    <a:pt x="1563302" y="685800"/>
                  </a:lnTo>
                  <a:lnTo>
                    <a:pt x="770020" y="166837"/>
                  </a:lnTo>
                  <a:lnTo>
                    <a:pt x="972953" y="109006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87" name="Group 52"/>
          <p:cNvGrpSpPr/>
          <p:nvPr/>
        </p:nvGrpSpPr>
        <p:grpSpPr>
          <a:xfrm>
            <a:off x="6477000" y="5168465"/>
            <a:ext cx="1339389" cy="1066800"/>
            <a:chOff x="433136" y="3581400"/>
            <a:chExt cx="3830855" cy="3051208"/>
          </a:xfrm>
        </p:grpSpPr>
        <p:sp>
          <p:nvSpPr>
            <p:cNvPr id="100" name="Freeform 199"/>
            <p:cNvSpPr/>
            <p:nvPr/>
          </p:nvSpPr>
          <p:spPr bwMode="auto">
            <a:xfrm>
              <a:off x="433136" y="3581400"/>
              <a:ext cx="3830855" cy="3051208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0855" h="3051208">
                  <a:moveTo>
                    <a:pt x="1232034" y="1280160"/>
                  </a:moveTo>
                  <a:lnTo>
                    <a:pt x="0" y="1828800"/>
                  </a:lnTo>
                  <a:lnTo>
                    <a:pt x="1434164" y="2002054"/>
                  </a:lnTo>
                  <a:lnTo>
                    <a:pt x="1674796" y="3051208"/>
                  </a:lnTo>
                  <a:lnTo>
                    <a:pt x="2213810" y="2233061"/>
                  </a:lnTo>
                  <a:lnTo>
                    <a:pt x="3147461" y="2637322"/>
                  </a:lnTo>
                  <a:lnTo>
                    <a:pt x="2945330" y="1732547"/>
                  </a:lnTo>
                  <a:lnTo>
                    <a:pt x="3830855" y="1280160"/>
                  </a:lnTo>
                  <a:lnTo>
                    <a:pt x="2781701" y="1010652"/>
                  </a:lnTo>
                  <a:lnTo>
                    <a:pt x="3012707" y="0"/>
                  </a:lnTo>
                  <a:lnTo>
                    <a:pt x="1905802" y="818147"/>
                  </a:lnTo>
                  <a:lnTo>
                    <a:pt x="981777" y="192505"/>
                  </a:lnTo>
                  <a:lnTo>
                    <a:pt x="1232034" y="128016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1" name="Freeform 200"/>
            <p:cNvSpPr/>
            <p:nvPr/>
          </p:nvSpPr>
          <p:spPr bwMode="auto">
            <a:xfrm>
              <a:off x="817347" y="3838074"/>
              <a:ext cx="3108157" cy="2555506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0" fmla="*/ 1163855 w 3830855"/>
                <a:gd name="connsiteY0" fmla="*/ 1146208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163855 w 3830855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184709 w 3581400"/>
                <a:gd name="connsiteY2" fmla="*/ 2002054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066799 w 3581400"/>
                <a:gd name="connsiteY2" fmla="*/ 1679608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64355 w 3581400"/>
                <a:gd name="connsiteY4" fmla="*/ 2233061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9844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8320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743200 w 3581400"/>
                <a:gd name="connsiteY5" fmla="*/ 23164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362200 w 3581400"/>
                <a:gd name="connsiteY6" fmla="*/ 1554480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2971800"/>
                <a:gd name="connsiteY0" fmla="*/ 1146208 h 2517808"/>
                <a:gd name="connsiteX1" fmla="*/ 0 w 2971800"/>
                <a:gd name="connsiteY1" fmla="*/ 1527208 h 2517808"/>
                <a:gd name="connsiteX2" fmla="*/ 1066799 w 2971800"/>
                <a:gd name="connsiteY2" fmla="*/ 1679608 h 2517808"/>
                <a:gd name="connsiteX3" fmla="*/ 1295399 w 2971800"/>
                <a:gd name="connsiteY3" fmla="*/ 2517808 h 2517808"/>
                <a:gd name="connsiteX4" fmla="*/ 1904999 w 2971800"/>
                <a:gd name="connsiteY4" fmla="*/ 1832008 h 2517808"/>
                <a:gd name="connsiteX5" fmla="*/ 2590800 w 2971800"/>
                <a:gd name="connsiteY5" fmla="*/ 2240280 h 2517808"/>
                <a:gd name="connsiteX6" fmla="*/ 2362200 w 2971800"/>
                <a:gd name="connsiteY6" fmla="*/ 1554480 h 2517808"/>
                <a:gd name="connsiteX7" fmla="*/ 2971800 w 2971800"/>
                <a:gd name="connsiteY7" fmla="*/ 1097280 h 2517808"/>
                <a:gd name="connsiteX8" fmla="*/ 2532246 w 2971800"/>
                <a:gd name="connsiteY8" fmla="*/ 1010652 h 2517808"/>
                <a:gd name="connsiteX9" fmla="*/ 2763252 w 2971800"/>
                <a:gd name="connsiteY9" fmla="*/ 0 h 2517808"/>
                <a:gd name="connsiteX10" fmla="*/ 1656347 w 2971800"/>
                <a:gd name="connsiteY10" fmla="*/ 818147 h 2517808"/>
                <a:gd name="connsiteX11" fmla="*/ 732322 w 2971800"/>
                <a:gd name="connsiteY11" fmla="*/ 192505 h 2517808"/>
                <a:gd name="connsiteX12" fmla="*/ 914400 w 2971800"/>
                <a:gd name="connsiteY12" fmla="*/ 1146208 h 251780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56347 w 2971800"/>
                <a:gd name="connsiteY10" fmla="*/ 711467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860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90600 w 2971800"/>
                <a:gd name="connsiteY0" fmla="*/ 990600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90600 w 2971800"/>
                <a:gd name="connsiteY12" fmla="*/ 990600 h 2411128"/>
                <a:gd name="connsiteX0" fmla="*/ 932848 w 2971800"/>
                <a:gd name="connsiteY0" fmla="*/ 1013059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32848 w 2971800"/>
                <a:gd name="connsiteY12" fmla="*/ 1013059 h 2411128"/>
                <a:gd name="connsiteX0" fmla="*/ 924025 w 2962977"/>
                <a:gd name="connsiteY0" fmla="*/ 1013059 h 2411128"/>
                <a:gd name="connsiteX1" fmla="*/ 0 w 2962977"/>
                <a:gd name="connsiteY1" fmla="*/ 1428549 h 2411128"/>
                <a:gd name="connsiteX2" fmla="*/ 1134177 w 2962977"/>
                <a:gd name="connsiteY2" fmla="*/ 1600200 h 2411128"/>
                <a:gd name="connsiteX3" fmla="*/ 1286576 w 2962977"/>
                <a:gd name="connsiteY3" fmla="*/ 2411128 h 2411128"/>
                <a:gd name="connsiteX4" fmla="*/ 1743777 w 2962977"/>
                <a:gd name="connsiteY4" fmla="*/ 1752600 h 2411128"/>
                <a:gd name="connsiteX5" fmla="*/ 2581977 w 2962977"/>
                <a:gd name="connsiteY5" fmla="*/ 2133600 h 2411128"/>
                <a:gd name="connsiteX6" fmla="*/ 2353377 w 2962977"/>
                <a:gd name="connsiteY6" fmla="*/ 1371600 h 2411128"/>
                <a:gd name="connsiteX7" fmla="*/ 2962977 w 2962977"/>
                <a:gd name="connsiteY7" fmla="*/ 990600 h 2411128"/>
                <a:gd name="connsiteX8" fmla="*/ 2200977 w 2962977"/>
                <a:gd name="connsiteY8" fmla="*/ 838200 h 2411128"/>
                <a:gd name="connsiteX9" fmla="*/ 2429577 w 2962977"/>
                <a:gd name="connsiteY9" fmla="*/ 0 h 2411128"/>
                <a:gd name="connsiteX10" fmla="*/ 1591377 w 2962977"/>
                <a:gd name="connsiteY10" fmla="*/ 685800 h 2411128"/>
                <a:gd name="connsiteX11" fmla="*/ 723499 w 2962977"/>
                <a:gd name="connsiteY11" fmla="*/ 85825 h 2411128"/>
                <a:gd name="connsiteX12" fmla="*/ 924025 w 2962977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685800 w 2925278"/>
                <a:gd name="connsiteY11" fmla="*/ 85825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495926 w 2925278"/>
                <a:gd name="connsiteY10" fmla="*/ 637674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163278 w 2925278"/>
                <a:gd name="connsiteY8" fmla="*/ 886326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221029 w 2925278"/>
                <a:gd name="connsiteY8" fmla="*/ 847825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181726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25328 w 3040781"/>
                <a:gd name="connsiteY4" fmla="*/ 1839227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555506"/>
                <a:gd name="connsiteX1" fmla="*/ 0 w 3040781"/>
                <a:gd name="connsiteY1" fmla="*/ 1484696 h 2555506"/>
                <a:gd name="connsiteX2" fmla="*/ 1096478 w 3040781"/>
                <a:gd name="connsiteY2" fmla="*/ 1648326 h 2555506"/>
                <a:gd name="connsiteX3" fmla="*/ 1258502 w 3040781"/>
                <a:gd name="connsiteY3" fmla="*/ 2555506 h 2555506"/>
                <a:gd name="connsiteX4" fmla="*/ 1725328 w 3040781"/>
                <a:gd name="connsiteY4" fmla="*/ 1839227 h 2555506"/>
                <a:gd name="connsiteX5" fmla="*/ 2544278 w 3040781"/>
                <a:gd name="connsiteY5" fmla="*/ 2210602 h 2555506"/>
                <a:gd name="connsiteX6" fmla="*/ 2354179 w 3040781"/>
                <a:gd name="connsiteY6" fmla="*/ 1410101 h 2555506"/>
                <a:gd name="connsiteX7" fmla="*/ 3040781 w 3040781"/>
                <a:gd name="connsiteY7" fmla="*/ 1057976 h 2555506"/>
                <a:gd name="connsiteX8" fmla="*/ 2221029 w 3040781"/>
                <a:gd name="connsiteY8" fmla="*/ 847825 h 2555506"/>
                <a:gd name="connsiteX9" fmla="*/ 2391878 w 3040781"/>
                <a:gd name="connsiteY9" fmla="*/ 0 h 2555506"/>
                <a:gd name="connsiteX10" fmla="*/ 1495926 w 3040781"/>
                <a:gd name="connsiteY10" fmla="*/ 685800 h 2555506"/>
                <a:gd name="connsiteX11" fmla="*/ 702644 w 3040781"/>
                <a:gd name="connsiteY11" fmla="*/ 166837 h 2555506"/>
                <a:gd name="connsiteX12" fmla="*/ 886326 w 3040781"/>
                <a:gd name="connsiteY12" fmla="*/ 1061185 h 2555506"/>
                <a:gd name="connsiteX0" fmla="*/ 953702 w 3108157"/>
                <a:gd name="connsiteY0" fmla="*/ 1061185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53702 w 3108157"/>
                <a:gd name="connsiteY12" fmla="*/ 1061185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8157" h="2555506">
                  <a:moveTo>
                    <a:pt x="972953" y="1090061"/>
                  </a:moveTo>
                  <a:lnTo>
                    <a:pt x="0" y="1513572"/>
                  </a:lnTo>
                  <a:lnTo>
                    <a:pt x="1163854" y="1648326"/>
                  </a:lnTo>
                  <a:lnTo>
                    <a:pt x="1325878" y="2555506"/>
                  </a:lnTo>
                  <a:lnTo>
                    <a:pt x="1792704" y="1839227"/>
                  </a:lnTo>
                  <a:lnTo>
                    <a:pt x="2611654" y="2210602"/>
                  </a:lnTo>
                  <a:lnTo>
                    <a:pt x="2421555" y="1410101"/>
                  </a:lnTo>
                  <a:lnTo>
                    <a:pt x="3108157" y="1057976"/>
                  </a:lnTo>
                  <a:lnTo>
                    <a:pt x="2288405" y="847825"/>
                  </a:lnTo>
                  <a:lnTo>
                    <a:pt x="2459254" y="0"/>
                  </a:lnTo>
                  <a:lnTo>
                    <a:pt x="1563302" y="685800"/>
                  </a:lnTo>
                  <a:lnTo>
                    <a:pt x="770020" y="166837"/>
                  </a:lnTo>
                  <a:lnTo>
                    <a:pt x="972953" y="1090061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2" name="Freeform 201"/>
            <p:cNvSpPr/>
            <p:nvPr/>
          </p:nvSpPr>
          <p:spPr bwMode="auto">
            <a:xfrm>
              <a:off x="1114125" y="4076300"/>
              <a:ext cx="2535453" cy="2084633"/>
            </a:xfrm>
            <a:custGeom>
              <a:avLst/>
              <a:gdLst>
                <a:gd name="connsiteX0" fmla="*/ 1549667 w 3830855"/>
                <a:gd name="connsiteY0" fmla="*/ 1135781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13" fmla="*/ 1549667 w 3830855"/>
                <a:gd name="connsiteY13" fmla="*/ 1135781 h 3051208"/>
                <a:gd name="connsiteX0" fmla="*/ 1232034 w 3830855"/>
                <a:gd name="connsiteY0" fmla="*/ 1280160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232034 w 3830855"/>
                <a:gd name="connsiteY12" fmla="*/ 1280160 h 3051208"/>
                <a:gd name="connsiteX0" fmla="*/ 1163855 w 3830855"/>
                <a:gd name="connsiteY0" fmla="*/ 1146208 h 3051208"/>
                <a:gd name="connsiteX1" fmla="*/ 0 w 3830855"/>
                <a:gd name="connsiteY1" fmla="*/ 1828800 h 3051208"/>
                <a:gd name="connsiteX2" fmla="*/ 1434164 w 3830855"/>
                <a:gd name="connsiteY2" fmla="*/ 2002054 h 3051208"/>
                <a:gd name="connsiteX3" fmla="*/ 1674796 w 3830855"/>
                <a:gd name="connsiteY3" fmla="*/ 3051208 h 3051208"/>
                <a:gd name="connsiteX4" fmla="*/ 2213810 w 3830855"/>
                <a:gd name="connsiteY4" fmla="*/ 2233061 h 3051208"/>
                <a:gd name="connsiteX5" fmla="*/ 3147461 w 3830855"/>
                <a:gd name="connsiteY5" fmla="*/ 2637322 h 3051208"/>
                <a:gd name="connsiteX6" fmla="*/ 2945330 w 3830855"/>
                <a:gd name="connsiteY6" fmla="*/ 1732547 h 3051208"/>
                <a:gd name="connsiteX7" fmla="*/ 3830855 w 3830855"/>
                <a:gd name="connsiteY7" fmla="*/ 1280160 h 3051208"/>
                <a:gd name="connsiteX8" fmla="*/ 2781701 w 3830855"/>
                <a:gd name="connsiteY8" fmla="*/ 1010652 h 3051208"/>
                <a:gd name="connsiteX9" fmla="*/ 3012707 w 3830855"/>
                <a:gd name="connsiteY9" fmla="*/ 0 h 3051208"/>
                <a:gd name="connsiteX10" fmla="*/ 1905802 w 3830855"/>
                <a:gd name="connsiteY10" fmla="*/ 818147 h 3051208"/>
                <a:gd name="connsiteX11" fmla="*/ 981777 w 3830855"/>
                <a:gd name="connsiteY11" fmla="*/ 192505 h 3051208"/>
                <a:gd name="connsiteX12" fmla="*/ 1163855 w 3830855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184709 w 3581400"/>
                <a:gd name="connsiteY2" fmla="*/ 2002054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3051208"/>
                <a:gd name="connsiteX1" fmla="*/ 0 w 3581400"/>
                <a:gd name="connsiteY1" fmla="*/ 1527208 h 3051208"/>
                <a:gd name="connsiteX2" fmla="*/ 1066799 w 3581400"/>
                <a:gd name="connsiteY2" fmla="*/ 1679608 h 3051208"/>
                <a:gd name="connsiteX3" fmla="*/ 1425341 w 3581400"/>
                <a:gd name="connsiteY3" fmla="*/ 3051208 h 3051208"/>
                <a:gd name="connsiteX4" fmla="*/ 1964355 w 3581400"/>
                <a:gd name="connsiteY4" fmla="*/ 2233061 h 3051208"/>
                <a:gd name="connsiteX5" fmla="*/ 2898006 w 3581400"/>
                <a:gd name="connsiteY5" fmla="*/ 2637322 h 3051208"/>
                <a:gd name="connsiteX6" fmla="*/ 2695875 w 3581400"/>
                <a:gd name="connsiteY6" fmla="*/ 1732547 h 3051208"/>
                <a:gd name="connsiteX7" fmla="*/ 3581400 w 3581400"/>
                <a:gd name="connsiteY7" fmla="*/ 1280160 h 3051208"/>
                <a:gd name="connsiteX8" fmla="*/ 2532246 w 3581400"/>
                <a:gd name="connsiteY8" fmla="*/ 1010652 h 3051208"/>
                <a:gd name="connsiteX9" fmla="*/ 2763252 w 3581400"/>
                <a:gd name="connsiteY9" fmla="*/ 0 h 3051208"/>
                <a:gd name="connsiteX10" fmla="*/ 1656347 w 3581400"/>
                <a:gd name="connsiteY10" fmla="*/ 818147 h 3051208"/>
                <a:gd name="connsiteX11" fmla="*/ 732322 w 3581400"/>
                <a:gd name="connsiteY11" fmla="*/ 192505 h 3051208"/>
                <a:gd name="connsiteX12" fmla="*/ 914400 w 3581400"/>
                <a:gd name="connsiteY12" fmla="*/ 1146208 h 3051208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64355 w 3581400"/>
                <a:gd name="connsiteY4" fmla="*/ 2233061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9844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637322"/>
                <a:gd name="connsiteX1" fmla="*/ 0 w 3581400"/>
                <a:gd name="connsiteY1" fmla="*/ 1527208 h 2637322"/>
                <a:gd name="connsiteX2" fmla="*/ 1066799 w 3581400"/>
                <a:gd name="connsiteY2" fmla="*/ 1679608 h 2637322"/>
                <a:gd name="connsiteX3" fmla="*/ 1295399 w 3581400"/>
                <a:gd name="connsiteY3" fmla="*/ 2517808 h 2637322"/>
                <a:gd name="connsiteX4" fmla="*/ 1904999 w 3581400"/>
                <a:gd name="connsiteY4" fmla="*/ 1832008 h 2637322"/>
                <a:gd name="connsiteX5" fmla="*/ 2898006 w 3581400"/>
                <a:gd name="connsiteY5" fmla="*/ 2637322 h 2637322"/>
                <a:gd name="connsiteX6" fmla="*/ 2695875 w 3581400"/>
                <a:gd name="connsiteY6" fmla="*/ 1732547 h 2637322"/>
                <a:gd name="connsiteX7" fmla="*/ 3581400 w 3581400"/>
                <a:gd name="connsiteY7" fmla="*/ 1280160 h 2637322"/>
                <a:gd name="connsiteX8" fmla="*/ 2532246 w 3581400"/>
                <a:gd name="connsiteY8" fmla="*/ 1010652 h 2637322"/>
                <a:gd name="connsiteX9" fmla="*/ 2763252 w 3581400"/>
                <a:gd name="connsiteY9" fmla="*/ 0 h 2637322"/>
                <a:gd name="connsiteX10" fmla="*/ 1656347 w 3581400"/>
                <a:gd name="connsiteY10" fmla="*/ 818147 h 2637322"/>
                <a:gd name="connsiteX11" fmla="*/ 732322 w 3581400"/>
                <a:gd name="connsiteY11" fmla="*/ 192505 h 2637322"/>
                <a:gd name="connsiteX12" fmla="*/ 914400 w 3581400"/>
                <a:gd name="connsiteY12" fmla="*/ 1146208 h 2637322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743200 w 3581400"/>
                <a:gd name="connsiteY5" fmla="*/ 23164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695875 w 3581400"/>
                <a:gd name="connsiteY6" fmla="*/ 1732547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3581400"/>
                <a:gd name="connsiteY0" fmla="*/ 1146208 h 2517808"/>
                <a:gd name="connsiteX1" fmla="*/ 0 w 3581400"/>
                <a:gd name="connsiteY1" fmla="*/ 1527208 h 2517808"/>
                <a:gd name="connsiteX2" fmla="*/ 1066799 w 3581400"/>
                <a:gd name="connsiteY2" fmla="*/ 1679608 h 2517808"/>
                <a:gd name="connsiteX3" fmla="*/ 1295399 w 3581400"/>
                <a:gd name="connsiteY3" fmla="*/ 2517808 h 2517808"/>
                <a:gd name="connsiteX4" fmla="*/ 1904999 w 3581400"/>
                <a:gd name="connsiteY4" fmla="*/ 1832008 h 2517808"/>
                <a:gd name="connsiteX5" fmla="*/ 2590800 w 3581400"/>
                <a:gd name="connsiteY5" fmla="*/ 2240280 h 2517808"/>
                <a:gd name="connsiteX6" fmla="*/ 2362200 w 3581400"/>
                <a:gd name="connsiteY6" fmla="*/ 1554480 h 2517808"/>
                <a:gd name="connsiteX7" fmla="*/ 3581400 w 3581400"/>
                <a:gd name="connsiteY7" fmla="*/ 1280160 h 2517808"/>
                <a:gd name="connsiteX8" fmla="*/ 2532246 w 3581400"/>
                <a:gd name="connsiteY8" fmla="*/ 1010652 h 2517808"/>
                <a:gd name="connsiteX9" fmla="*/ 2763252 w 3581400"/>
                <a:gd name="connsiteY9" fmla="*/ 0 h 2517808"/>
                <a:gd name="connsiteX10" fmla="*/ 1656347 w 3581400"/>
                <a:gd name="connsiteY10" fmla="*/ 818147 h 2517808"/>
                <a:gd name="connsiteX11" fmla="*/ 732322 w 3581400"/>
                <a:gd name="connsiteY11" fmla="*/ 192505 h 2517808"/>
                <a:gd name="connsiteX12" fmla="*/ 914400 w 3581400"/>
                <a:gd name="connsiteY12" fmla="*/ 1146208 h 2517808"/>
                <a:gd name="connsiteX0" fmla="*/ 914400 w 2971800"/>
                <a:gd name="connsiteY0" fmla="*/ 1146208 h 2517808"/>
                <a:gd name="connsiteX1" fmla="*/ 0 w 2971800"/>
                <a:gd name="connsiteY1" fmla="*/ 1527208 h 2517808"/>
                <a:gd name="connsiteX2" fmla="*/ 1066799 w 2971800"/>
                <a:gd name="connsiteY2" fmla="*/ 1679608 h 2517808"/>
                <a:gd name="connsiteX3" fmla="*/ 1295399 w 2971800"/>
                <a:gd name="connsiteY3" fmla="*/ 2517808 h 2517808"/>
                <a:gd name="connsiteX4" fmla="*/ 1904999 w 2971800"/>
                <a:gd name="connsiteY4" fmla="*/ 1832008 h 2517808"/>
                <a:gd name="connsiteX5" fmla="*/ 2590800 w 2971800"/>
                <a:gd name="connsiteY5" fmla="*/ 2240280 h 2517808"/>
                <a:gd name="connsiteX6" fmla="*/ 2362200 w 2971800"/>
                <a:gd name="connsiteY6" fmla="*/ 1554480 h 2517808"/>
                <a:gd name="connsiteX7" fmla="*/ 2971800 w 2971800"/>
                <a:gd name="connsiteY7" fmla="*/ 1097280 h 2517808"/>
                <a:gd name="connsiteX8" fmla="*/ 2532246 w 2971800"/>
                <a:gd name="connsiteY8" fmla="*/ 1010652 h 2517808"/>
                <a:gd name="connsiteX9" fmla="*/ 2763252 w 2971800"/>
                <a:gd name="connsiteY9" fmla="*/ 0 h 2517808"/>
                <a:gd name="connsiteX10" fmla="*/ 1656347 w 2971800"/>
                <a:gd name="connsiteY10" fmla="*/ 818147 h 2517808"/>
                <a:gd name="connsiteX11" fmla="*/ 732322 w 2971800"/>
                <a:gd name="connsiteY11" fmla="*/ 192505 h 2517808"/>
                <a:gd name="connsiteX12" fmla="*/ 914400 w 2971800"/>
                <a:gd name="connsiteY12" fmla="*/ 1146208 h 251780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56347 w 2971800"/>
                <a:gd name="connsiteY10" fmla="*/ 711467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532246 w 2971800"/>
                <a:gd name="connsiteY8" fmla="*/ 903972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860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4478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904999 w 2971800"/>
                <a:gd name="connsiteY4" fmla="*/ 1725328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066799 w 2971800"/>
                <a:gd name="connsiteY2" fmla="*/ 1572928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14400 w 2971800"/>
                <a:gd name="connsiteY0" fmla="*/ 1039528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14400 w 2971800"/>
                <a:gd name="connsiteY12" fmla="*/ 1039528 h 2411128"/>
                <a:gd name="connsiteX0" fmla="*/ 990600 w 2971800"/>
                <a:gd name="connsiteY0" fmla="*/ 990600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90600 w 2971800"/>
                <a:gd name="connsiteY12" fmla="*/ 990600 h 2411128"/>
                <a:gd name="connsiteX0" fmla="*/ 932848 w 2971800"/>
                <a:gd name="connsiteY0" fmla="*/ 1013059 h 2411128"/>
                <a:gd name="connsiteX1" fmla="*/ 0 w 2971800"/>
                <a:gd name="connsiteY1" fmla="*/ 1420528 h 2411128"/>
                <a:gd name="connsiteX2" fmla="*/ 1143000 w 2971800"/>
                <a:gd name="connsiteY2" fmla="*/ 1600200 h 2411128"/>
                <a:gd name="connsiteX3" fmla="*/ 1295399 w 2971800"/>
                <a:gd name="connsiteY3" fmla="*/ 2411128 h 2411128"/>
                <a:gd name="connsiteX4" fmla="*/ 1752600 w 2971800"/>
                <a:gd name="connsiteY4" fmla="*/ 1752600 h 2411128"/>
                <a:gd name="connsiteX5" fmla="*/ 2590800 w 2971800"/>
                <a:gd name="connsiteY5" fmla="*/ 2133600 h 2411128"/>
                <a:gd name="connsiteX6" fmla="*/ 2362200 w 2971800"/>
                <a:gd name="connsiteY6" fmla="*/ 1371600 h 2411128"/>
                <a:gd name="connsiteX7" fmla="*/ 2971800 w 2971800"/>
                <a:gd name="connsiteY7" fmla="*/ 990600 h 2411128"/>
                <a:gd name="connsiteX8" fmla="*/ 2209800 w 2971800"/>
                <a:gd name="connsiteY8" fmla="*/ 838200 h 2411128"/>
                <a:gd name="connsiteX9" fmla="*/ 2438400 w 2971800"/>
                <a:gd name="connsiteY9" fmla="*/ 0 h 2411128"/>
                <a:gd name="connsiteX10" fmla="*/ 1600200 w 2971800"/>
                <a:gd name="connsiteY10" fmla="*/ 685800 h 2411128"/>
                <a:gd name="connsiteX11" fmla="*/ 732322 w 2971800"/>
                <a:gd name="connsiteY11" fmla="*/ 85825 h 2411128"/>
                <a:gd name="connsiteX12" fmla="*/ 932848 w 2971800"/>
                <a:gd name="connsiteY12" fmla="*/ 1013059 h 2411128"/>
                <a:gd name="connsiteX0" fmla="*/ 924025 w 2962977"/>
                <a:gd name="connsiteY0" fmla="*/ 1013059 h 2411128"/>
                <a:gd name="connsiteX1" fmla="*/ 0 w 2962977"/>
                <a:gd name="connsiteY1" fmla="*/ 1428549 h 2411128"/>
                <a:gd name="connsiteX2" fmla="*/ 1134177 w 2962977"/>
                <a:gd name="connsiteY2" fmla="*/ 1600200 h 2411128"/>
                <a:gd name="connsiteX3" fmla="*/ 1286576 w 2962977"/>
                <a:gd name="connsiteY3" fmla="*/ 2411128 h 2411128"/>
                <a:gd name="connsiteX4" fmla="*/ 1743777 w 2962977"/>
                <a:gd name="connsiteY4" fmla="*/ 1752600 h 2411128"/>
                <a:gd name="connsiteX5" fmla="*/ 2581977 w 2962977"/>
                <a:gd name="connsiteY5" fmla="*/ 2133600 h 2411128"/>
                <a:gd name="connsiteX6" fmla="*/ 2353377 w 2962977"/>
                <a:gd name="connsiteY6" fmla="*/ 1371600 h 2411128"/>
                <a:gd name="connsiteX7" fmla="*/ 2962977 w 2962977"/>
                <a:gd name="connsiteY7" fmla="*/ 990600 h 2411128"/>
                <a:gd name="connsiteX8" fmla="*/ 2200977 w 2962977"/>
                <a:gd name="connsiteY8" fmla="*/ 838200 h 2411128"/>
                <a:gd name="connsiteX9" fmla="*/ 2429577 w 2962977"/>
                <a:gd name="connsiteY9" fmla="*/ 0 h 2411128"/>
                <a:gd name="connsiteX10" fmla="*/ 1591377 w 2962977"/>
                <a:gd name="connsiteY10" fmla="*/ 685800 h 2411128"/>
                <a:gd name="connsiteX11" fmla="*/ 723499 w 2962977"/>
                <a:gd name="connsiteY11" fmla="*/ 85825 h 2411128"/>
                <a:gd name="connsiteX12" fmla="*/ 924025 w 2962977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685800 w 2925278"/>
                <a:gd name="connsiteY11" fmla="*/ 85825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553678 w 2925278"/>
                <a:gd name="connsiteY10" fmla="*/ 685800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13059 h 2411128"/>
                <a:gd name="connsiteX1" fmla="*/ 0 w 2925278"/>
                <a:gd name="connsiteY1" fmla="*/ 1436570 h 2411128"/>
                <a:gd name="connsiteX2" fmla="*/ 1096478 w 2925278"/>
                <a:gd name="connsiteY2" fmla="*/ 1600200 h 2411128"/>
                <a:gd name="connsiteX3" fmla="*/ 1248877 w 2925278"/>
                <a:gd name="connsiteY3" fmla="*/ 2411128 h 2411128"/>
                <a:gd name="connsiteX4" fmla="*/ 1706078 w 2925278"/>
                <a:gd name="connsiteY4" fmla="*/ 1752600 h 2411128"/>
                <a:gd name="connsiteX5" fmla="*/ 2544278 w 2925278"/>
                <a:gd name="connsiteY5" fmla="*/ 2133600 h 2411128"/>
                <a:gd name="connsiteX6" fmla="*/ 2315678 w 2925278"/>
                <a:gd name="connsiteY6" fmla="*/ 1371600 h 2411128"/>
                <a:gd name="connsiteX7" fmla="*/ 2925278 w 2925278"/>
                <a:gd name="connsiteY7" fmla="*/ 990600 h 2411128"/>
                <a:gd name="connsiteX8" fmla="*/ 2163278 w 2925278"/>
                <a:gd name="connsiteY8" fmla="*/ 838200 h 2411128"/>
                <a:gd name="connsiteX9" fmla="*/ 2391878 w 2925278"/>
                <a:gd name="connsiteY9" fmla="*/ 0 h 2411128"/>
                <a:gd name="connsiteX10" fmla="*/ 1495926 w 2925278"/>
                <a:gd name="connsiteY10" fmla="*/ 637674 h 2411128"/>
                <a:gd name="connsiteX11" fmla="*/ 702644 w 2925278"/>
                <a:gd name="connsiteY11" fmla="*/ 118711 h 2411128"/>
                <a:gd name="connsiteX12" fmla="*/ 886326 w 2925278"/>
                <a:gd name="connsiteY12" fmla="*/ 1013059 h 2411128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163278 w 2925278"/>
                <a:gd name="connsiteY8" fmla="*/ 886326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2925278"/>
                <a:gd name="connsiteY0" fmla="*/ 1061185 h 2459254"/>
                <a:gd name="connsiteX1" fmla="*/ 0 w 2925278"/>
                <a:gd name="connsiteY1" fmla="*/ 1484696 h 2459254"/>
                <a:gd name="connsiteX2" fmla="*/ 1096478 w 2925278"/>
                <a:gd name="connsiteY2" fmla="*/ 1648326 h 2459254"/>
                <a:gd name="connsiteX3" fmla="*/ 1248877 w 2925278"/>
                <a:gd name="connsiteY3" fmla="*/ 2459254 h 2459254"/>
                <a:gd name="connsiteX4" fmla="*/ 1706078 w 2925278"/>
                <a:gd name="connsiteY4" fmla="*/ 1800726 h 2459254"/>
                <a:gd name="connsiteX5" fmla="*/ 2544278 w 2925278"/>
                <a:gd name="connsiteY5" fmla="*/ 2181726 h 2459254"/>
                <a:gd name="connsiteX6" fmla="*/ 2315678 w 2925278"/>
                <a:gd name="connsiteY6" fmla="*/ 1419726 h 2459254"/>
                <a:gd name="connsiteX7" fmla="*/ 2925278 w 2925278"/>
                <a:gd name="connsiteY7" fmla="*/ 1038726 h 2459254"/>
                <a:gd name="connsiteX8" fmla="*/ 2221029 w 2925278"/>
                <a:gd name="connsiteY8" fmla="*/ 847825 h 2459254"/>
                <a:gd name="connsiteX9" fmla="*/ 2391878 w 2925278"/>
                <a:gd name="connsiteY9" fmla="*/ 0 h 2459254"/>
                <a:gd name="connsiteX10" fmla="*/ 1495926 w 2925278"/>
                <a:gd name="connsiteY10" fmla="*/ 685800 h 2459254"/>
                <a:gd name="connsiteX11" fmla="*/ 702644 w 2925278"/>
                <a:gd name="connsiteY11" fmla="*/ 166837 h 2459254"/>
                <a:gd name="connsiteX12" fmla="*/ 886326 w 2925278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181726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15678 w 3040781"/>
                <a:gd name="connsiteY6" fmla="*/ 1419726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06078 w 3040781"/>
                <a:gd name="connsiteY4" fmla="*/ 1800726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459254"/>
                <a:gd name="connsiteX1" fmla="*/ 0 w 3040781"/>
                <a:gd name="connsiteY1" fmla="*/ 1484696 h 2459254"/>
                <a:gd name="connsiteX2" fmla="*/ 1096478 w 3040781"/>
                <a:gd name="connsiteY2" fmla="*/ 1648326 h 2459254"/>
                <a:gd name="connsiteX3" fmla="*/ 1248877 w 3040781"/>
                <a:gd name="connsiteY3" fmla="*/ 2459254 h 2459254"/>
                <a:gd name="connsiteX4" fmla="*/ 1725328 w 3040781"/>
                <a:gd name="connsiteY4" fmla="*/ 1839227 h 2459254"/>
                <a:gd name="connsiteX5" fmla="*/ 2544278 w 3040781"/>
                <a:gd name="connsiteY5" fmla="*/ 2210602 h 2459254"/>
                <a:gd name="connsiteX6" fmla="*/ 2354179 w 3040781"/>
                <a:gd name="connsiteY6" fmla="*/ 1410101 h 2459254"/>
                <a:gd name="connsiteX7" fmla="*/ 3040781 w 3040781"/>
                <a:gd name="connsiteY7" fmla="*/ 1057976 h 2459254"/>
                <a:gd name="connsiteX8" fmla="*/ 2221029 w 3040781"/>
                <a:gd name="connsiteY8" fmla="*/ 847825 h 2459254"/>
                <a:gd name="connsiteX9" fmla="*/ 2391878 w 3040781"/>
                <a:gd name="connsiteY9" fmla="*/ 0 h 2459254"/>
                <a:gd name="connsiteX10" fmla="*/ 1495926 w 3040781"/>
                <a:gd name="connsiteY10" fmla="*/ 685800 h 2459254"/>
                <a:gd name="connsiteX11" fmla="*/ 702644 w 3040781"/>
                <a:gd name="connsiteY11" fmla="*/ 166837 h 2459254"/>
                <a:gd name="connsiteX12" fmla="*/ 886326 w 3040781"/>
                <a:gd name="connsiteY12" fmla="*/ 1061185 h 2459254"/>
                <a:gd name="connsiteX0" fmla="*/ 886326 w 3040781"/>
                <a:gd name="connsiteY0" fmla="*/ 1061185 h 2555506"/>
                <a:gd name="connsiteX1" fmla="*/ 0 w 3040781"/>
                <a:gd name="connsiteY1" fmla="*/ 1484696 h 2555506"/>
                <a:gd name="connsiteX2" fmla="*/ 1096478 w 3040781"/>
                <a:gd name="connsiteY2" fmla="*/ 1648326 h 2555506"/>
                <a:gd name="connsiteX3" fmla="*/ 1258502 w 3040781"/>
                <a:gd name="connsiteY3" fmla="*/ 2555506 h 2555506"/>
                <a:gd name="connsiteX4" fmla="*/ 1725328 w 3040781"/>
                <a:gd name="connsiteY4" fmla="*/ 1839227 h 2555506"/>
                <a:gd name="connsiteX5" fmla="*/ 2544278 w 3040781"/>
                <a:gd name="connsiteY5" fmla="*/ 2210602 h 2555506"/>
                <a:gd name="connsiteX6" fmla="*/ 2354179 w 3040781"/>
                <a:gd name="connsiteY6" fmla="*/ 1410101 h 2555506"/>
                <a:gd name="connsiteX7" fmla="*/ 3040781 w 3040781"/>
                <a:gd name="connsiteY7" fmla="*/ 1057976 h 2555506"/>
                <a:gd name="connsiteX8" fmla="*/ 2221029 w 3040781"/>
                <a:gd name="connsiteY8" fmla="*/ 847825 h 2555506"/>
                <a:gd name="connsiteX9" fmla="*/ 2391878 w 3040781"/>
                <a:gd name="connsiteY9" fmla="*/ 0 h 2555506"/>
                <a:gd name="connsiteX10" fmla="*/ 1495926 w 3040781"/>
                <a:gd name="connsiteY10" fmla="*/ 685800 h 2555506"/>
                <a:gd name="connsiteX11" fmla="*/ 702644 w 3040781"/>
                <a:gd name="connsiteY11" fmla="*/ 166837 h 2555506"/>
                <a:gd name="connsiteX12" fmla="*/ 886326 w 3040781"/>
                <a:gd name="connsiteY12" fmla="*/ 1061185 h 2555506"/>
                <a:gd name="connsiteX0" fmla="*/ 953702 w 3108157"/>
                <a:gd name="connsiteY0" fmla="*/ 1061185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53702 w 3108157"/>
                <a:gd name="connsiteY12" fmla="*/ 1061185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611654 w 3108157"/>
                <a:gd name="connsiteY5" fmla="*/ 2210602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723749 w 3108157"/>
                <a:gd name="connsiteY5" fmla="*/ 2274516 h 2555506"/>
                <a:gd name="connsiteX6" fmla="*/ 2421555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  <a:gd name="connsiteX0" fmla="*/ 972953 w 3108157"/>
                <a:gd name="connsiteY0" fmla="*/ 1090061 h 2555506"/>
                <a:gd name="connsiteX1" fmla="*/ 0 w 3108157"/>
                <a:gd name="connsiteY1" fmla="*/ 1513572 h 2555506"/>
                <a:gd name="connsiteX2" fmla="*/ 1163854 w 3108157"/>
                <a:gd name="connsiteY2" fmla="*/ 1648326 h 2555506"/>
                <a:gd name="connsiteX3" fmla="*/ 1325878 w 3108157"/>
                <a:gd name="connsiteY3" fmla="*/ 2555506 h 2555506"/>
                <a:gd name="connsiteX4" fmla="*/ 1792704 w 3108157"/>
                <a:gd name="connsiteY4" fmla="*/ 1839227 h 2555506"/>
                <a:gd name="connsiteX5" fmla="*/ 2723749 w 3108157"/>
                <a:gd name="connsiteY5" fmla="*/ 2274516 h 2555506"/>
                <a:gd name="connsiteX6" fmla="*/ 2492350 w 3108157"/>
                <a:gd name="connsiteY6" fmla="*/ 1410101 h 2555506"/>
                <a:gd name="connsiteX7" fmla="*/ 3108157 w 3108157"/>
                <a:gd name="connsiteY7" fmla="*/ 1057976 h 2555506"/>
                <a:gd name="connsiteX8" fmla="*/ 2288405 w 3108157"/>
                <a:gd name="connsiteY8" fmla="*/ 847825 h 2555506"/>
                <a:gd name="connsiteX9" fmla="*/ 2459254 w 3108157"/>
                <a:gd name="connsiteY9" fmla="*/ 0 h 2555506"/>
                <a:gd name="connsiteX10" fmla="*/ 1563302 w 3108157"/>
                <a:gd name="connsiteY10" fmla="*/ 685800 h 2555506"/>
                <a:gd name="connsiteX11" fmla="*/ 770020 w 3108157"/>
                <a:gd name="connsiteY11" fmla="*/ 166837 h 2555506"/>
                <a:gd name="connsiteX12" fmla="*/ 972953 w 3108157"/>
                <a:gd name="connsiteY12" fmla="*/ 1090061 h 2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8157" h="2555506">
                  <a:moveTo>
                    <a:pt x="972953" y="1090061"/>
                  </a:moveTo>
                  <a:lnTo>
                    <a:pt x="0" y="1513572"/>
                  </a:lnTo>
                  <a:lnTo>
                    <a:pt x="1163854" y="1648326"/>
                  </a:lnTo>
                  <a:lnTo>
                    <a:pt x="1325878" y="2555506"/>
                  </a:lnTo>
                  <a:lnTo>
                    <a:pt x="1792704" y="1839227"/>
                  </a:lnTo>
                  <a:lnTo>
                    <a:pt x="2723749" y="2274516"/>
                  </a:lnTo>
                  <a:lnTo>
                    <a:pt x="2492350" y="1410101"/>
                  </a:lnTo>
                  <a:lnTo>
                    <a:pt x="3108157" y="1057976"/>
                  </a:lnTo>
                  <a:lnTo>
                    <a:pt x="2288405" y="847825"/>
                  </a:lnTo>
                  <a:lnTo>
                    <a:pt x="2459254" y="0"/>
                  </a:lnTo>
                  <a:lnTo>
                    <a:pt x="1563302" y="685800"/>
                  </a:lnTo>
                  <a:lnTo>
                    <a:pt x="770020" y="166837"/>
                  </a:lnTo>
                  <a:lnTo>
                    <a:pt x="972953" y="109006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139" name="CaixaDeTexto 138"/>
          <p:cNvSpPr txBox="1"/>
          <p:nvPr/>
        </p:nvSpPr>
        <p:spPr>
          <a:xfrm>
            <a:off x="4788024" y="6165304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/>
              <a:t>(Timo </a:t>
            </a:r>
            <a:r>
              <a:rPr lang="pt-BR" sz="1200" dirty="0" err="1"/>
              <a:t>Elliott</a:t>
            </a:r>
            <a:r>
              <a:rPr lang="pt-BR" sz="1200" dirty="0"/>
              <a:t>, SAP)</a:t>
            </a:r>
          </a:p>
        </p:txBody>
      </p:sp>
      <p:sp>
        <p:nvSpPr>
          <p:cNvPr id="137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Columnar</a:t>
            </a:r>
            <a:r>
              <a:rPr lang="pt-BR" sz="4000" dirty="0">
                <a:latin typeface="Sketch Rockwell" pitchFamily="2" charset="0"/>
              </a:rPr>
              <a:t> DB</a:t>
            </a:r>
            <a:endParaRPr lang="pt-BR" dirty="0"/>
          </a:p>
        </p:txBody>
      </p:sp>
      <p:grpSp>
        <p:nvGrpSpPr>
          <p:cNvPr id="91" name="Group 239"/>
          <p:cNvGrpSpPr/>
          <p:nvPr/>
        </p:nvGrpSpPr>
        <p:grpSpPr>
          <a:xfrm>
            <a:off x="127329" y="1480481"/>
            <a:ext cx="8837995" cy="4909809"/>
            <a:chOff x="127329" y="1480481"/>
            <a:chExt cx="8837995" cy="4909809"/>
          </a:xfrm>
        </p:grpSpPr>
        <p:sp>
          <p:nvSpPr>
            <p:cNvPr id="104" name="Rectangle 240"/>
            <p:cNvSpPr/>
            <p:nvPr/>
          </p:nvSpPr>
          <p:spPr bwMode="auto">
            <a:xfrm>
              <a:off x="127329" y="1480481"/>
              <a:ext cx="8837995" cy="490980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75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itchFamily="2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95" name="Group 60"/>
            <p:cNvGrpSpPr/>
            <p:nvPr/>
          </p:nvGrpSpPr>
          <p:grpSpPr>
            <a:xfrm>
              <a:off x="1238250" y="4014930"/>
              <a:ext cx="6667500" cy="2000250"/>
              <a:chOff x="1238250" y="3352800"/>
              <a:chExt cx="6667500" cy="2000250"/>
            </a:xfrm>
            <a:solidFill>
              <a:schemeClr val="tx1"/>
            </a:solidFill>
          </p:grpSpPr>
          <p:sp>
            <p:nvSpPr>
              <p:cNvPr id="107" name="Rectangle 251"/>
              <p:cNvSpPr/>
              <p:nvPr/>
            </p:nvSpPr>
            <p:spPr bwMode="auto">
              <a:xfrm>
                <a:off x="123825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08" name="Rectangle 252"/>
              <p:cNvSpPr/>
              <p:nvPr/>
            </p:nvSpPr>
            <p:spPr bwMode="auto">
              <a:xfrm>
                <a:off x="123825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09" name="Rectangle 253"/>
              <p:cNvSpPr/>
              <p:nvPr/>
            </p:nvSpPr>
            <p:spPr bwMode="auto">
              <a:xfrm>
                <a:off x="123825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0" name="Rectangle 254"/>
              <p:cNvSpPr/>
              <p:nvPr/>
            </p:nvSpPr>
            <p:spPr bwMode="auto">
              <a:xfrm>
                <a:off x="190500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1" name="Rectangle 255"/>
              <p:cNvSpPr/>
              <p:nvPr/>
            </p:nvSpPr>
            <p:spPr bwMode="auto">
              <a:xfrm>
                <a:off x="190500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2" name="Rectangle 256"/>
              <p:cNvSpPr/>
              <p:nvPr/>
            </p:nvSpPr>
            <p:spPr bwMode="auto">
              <a:xfrm>
                <a:off x="190500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3" name="Rectangle 257"/>
              <p:cNvSpPr/>
              <p:nvPr/>
            </p:nvSpPr>
            <p:spPr bwMode="auto">
              <a:xfrm>
                <a:off x="257175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4" name="Rectangle 258"/>
              <p:cNvSpPr/>
              <p:nvPr/>
            </p:nvSpPr>
            <p:spPr bwMode="auto">
              <a:xfrm>
                <a:off x="257175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5" name="Rectangle 259"/>
              <p:cNvSpPr/>
              <p:nvPr/>
            </p:nvSpPr>
            <p:spPr bwMode="auto">
              <a:xfrm>
                <a:off x="257175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6" name="Rectangle 260"/>
              <p:cNvSpPr/>
              <p:nvPr/>
            </p:nvSpPr>
            <p:spPr bwMode="auto">
              <a:xfrm>
                <a:off x="323850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7" name="Rectangle 261"/>
              <p:cNvSpPr/>
              <p:nvPr/>
            </p:nvSpPr>
            <p:spPr bwMode="auto">
              <a:xfrm>
                <a:off x="323850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8" name="Rectangle 262"/>
              <p:cNvSpPr/>
              <p:nvPr/>
            </p:nvSpPr>
            <p:spPr bwMode="auto">
              <a:xfrm>
                <a:off x="323850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19" name="Rectangle 263"/>
              <p:cNvSpPr/>
              <p:nvPr/>
            </p:nvSpPr>
            <p:spPr bwMode="auto">
              <a:xfrm>
                <a:off x="390525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0" name="Rectangle 264"/>
              <p:cNvSpPr/>
              <p:nvPr/>
            </p:nvSpPr>
            <p:spPr bwMode="auto">
              <a:xfrm>
                <a:off x="390525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1" name="Rectangle 265"/>
              <p:cNvSpPr/>
              <p:nvPr/>
            </p:nvSpPr>
            <p:spPr bwMode="auto">
              <a:xfrm>
                <a:off x="390525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2" name="Rectangle 266"/>
              <p:cNvSpPr/>
              <p:nvPr/>
            </p:nvSpPr>
            <p:spPr bwMode="auto">
              <a:xfrm>
                <a:off x="457200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3" name="Rectangle 267"/>
              <p:cNvSpPr/>
              <p:nvPr/>
            </p:nvSpPr>
            <p:spPr bwMode="auto">
              <a:xfrm>
                <a:off x="457200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4" name="Rectangle 268"/>
              <p:cNvSpPr/>
              <p:nvPr/>
            </p:nvSpPr>
            <p:spPr bwMode="auto">
              <a:xfrm>
                <a:off x="457200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5" name="Rectangle 269"/>
              <p:cNvSpPr/>
              <p:nvPr/>
            </p:nvSpPr>
            <p:spPr bwMode="auto">
              <a:xfrm>
                <a:off x="523875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6" name="Rectangle 270"/>
              <p:cNvSpPr/>
              <p:nvPr/>
            </p:nvSpPr>
            <p:spPr bwMode="auto">
              <a:xfrm>
                <a:off x="523875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7" name="Rectangle 271"/>
              <p:cNvSpPr/>
              <p:nvPr/>
            </p:nvSpPr>
            <p:spPr bwMode="auto">
              <a:xfrm>
                <a:off x="523875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8" name="Rectangle 272"/>
              <p:cNvSpPr/>
              <p:nvPr/>
            </p:nvSpPr>
            <p:spPr bwMode="auto">
              <a:xfrm>
                <a:off x="590550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9" name="Rectangle 273"/>
              <p:cNvSpPr/>
              <p:nvPr/>
            </p:nvSpPr>
            <p:spPr bwMode="auto">
              <a:xfrm>
                <a:off x="590550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0" name="Rectangle 274"/>
              <p:cNvSpPr/>
              <p:nvPr/>
            </p:nvSpPr>
            <p:spPr bwMode="auto">
              <a:xfrm>
                <a:off x="590550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1" name="Rectangle 275"/>
              <p:cNvSpPr/>
              <p:nvPr/>
            </p:nvSpPr>
            <p:spPr bwMode="auto">
              <a:xfrm>
                <a:off x="657225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2" name="Rectangle 276"/>
              <p:cNvSpPr/>
              <p:nvPr/>
            </p:nvSpPr>
            <p:spPr bwMode="auto">
              <a:xfrm>
                <a:off x="657225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3" name="Rectangle 277"/>
              <p:cNvSpPr/>
              <p:nvPr/>
            </p:nvSpPr>
            <p:spPr bwMode="auto">
              <a:xfrm>
                <a:off x="657225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4" name="Rectangle 278"/>
              <p:cNvSpPr/>
              <p:nvPr/>
            </p:nvSpPr>
            <p:spPr bwMode="auto">
              <a:xfrm>
                <a:off x="7239000" y="46863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5" name="Rectangle 279"/>
              <p:cNvSpPr/>
              <p:nvPr/>
            </p:nvSpPr>
            <p:spPr bwMode="auto">
              <a:xfrm>
                <a:off x="7239000" y="401955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36" name="Rectangle 280"/>
              <p:cNvSpPr/>
              <p:nvPr/>
            </p:nvSpPr>
            <p:spPr bwMode="auto">
              <a:xfrm>
                <a:off x="7239000" y="3352800"/>
                <a:ext cx="666750" cy="666750"/>
              </a:xfrm>
              <a:prstGeom prst="rect">
                <a:avLst/>
              </a:prstGeom>
              <a:grpFill/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Font typeface="Wingdings" pitchFamily="2" charset="2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88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09861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340768"/>
            <a:ext cx="3829981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539552" y="1700808"/>
            <a:ext cx="7848872" cy="44627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800" dirty="0"/>
              <a:t>Cassandra:</a:t>
            </a:r>
          </a:p>
          <a:p>
            <a:pPr lvl="1">
              <a:buFont typeface="Arial" pitchFamily="34" charset="0"/>
              <a:buChar char="•"/>
            </a:pPr>
            <a:r>
              <a:rPr lang="pt-BR" sz="4800" dirty="0"/>
              <a:t>	Distribuído</a:t>
            </a:r>
          </a:p>
          <a:p>
            <a:pPr lvl="1">
              <a:buFont typeface="Arial" pitchFamily="34" charset="0"/>
              <a:buChar char="•"/>
            </a:pPr>
            <a:r>
              <a:rPr lang="pt-BR" sz="4800" dirty="0"/>
              <a:t>	Tolerante à falhas</a:t>
            </a:r>
          </a:p>
          <a:p>
            <a:pPr lvl="1">
              <a:buFont typeface="Arial" pitchFamily="34" charset="0"/>
              <a:buChar char="•"/>
            </a:pPr>
            <a:r>
              <a:rPr lang="pt-BR" sz="4800" dirty="0"/>
              <a:t>	</a:t>
            </a:r>
            <a:r>
              <a:rPr lang="pt-BR" sz="4800" dirty="0" err="1"/>
              <a:t>Escalável</a:t>
            </a:r>
            <a:endParaRPr lang="pt-BR" sz="4800" dirty="0"/>
          </a:p>
          <a:p>
            <a:pPr lvl="1">
              <a:buFont typeface="Arial" pitchFamily="34" charset="0"/>
              <a:buChar char="•"/>
            </a:pPr>
            <a:r>
              <a:rPr lang="pt-BR" sz="4800" dirty="0"/>
              <a:t>	Orientado a colunas</a:t>
            </a:r>
          </a:p>
          <a:p>
            <a:pPr algn="ctr"/>
            <a:endParaRPr lang="pt-BR" sz="4400" b="1" dirty="0"/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Columnar</a:t>
            </a:r>
            <a:r>
              <a:rPr lang="pt-BR" sz="4000" dirty="0">
                <a:latin typeface="Sketch Rockwell" pitchFamily="2" charset="0"/>
              </a:rPr>
              <a:t> DB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6499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oogle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1138444"/>
            <a:ext cx="2987824" cy="115591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45332" y="211055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Bigtable</a:t>
            </a:r>
            <a:r>
              <a:rPr lang="pt-BR" dirty="0"/>
              <a:t>, 2006</a:t>
            </a:r>
          </a:p>
        </p:txBody>
      </p:sp>
      <p:pic>
        <p:nvPicPr>
          <p:cNvPr id="8" name="Imagem 7" descr="amazon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9912" y="1210452"/>
            <a:ext cx="4160276" cy="122413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311878" y="208790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Dynamo</a:t>
            </a:r>
            <a:r>
              <a:rPr lang="pt-BR" dirty="0"/>
              <a:t>, 2007</a:t>
            </a:r>
          </a:p>
        </p:txBody>
      </p:sp>
      <p:sp>
        <p:nvSpPr>
          <p:cNvPr id="10" name="Seta para baixo 9"/>
          <p:cNvSpPr/>
          <p:nvPr/>
        </p:nvSpPr>
        <p:spPr>
          <a:xfrm>
            <a:off x="1995526" y="2555415"/>
            <a:ext cx="576064" cy="8245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baixo 10"/>
          <p:cNvSpPr/>
          <p:nvPr/>
        </p:nvSpPr>
        <p:spPr>
          <a:xfrm rot="2413520">
            <a:off x="3888850" y="2561326"/>
            <a:ext cx="576064" cy="7937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facebook-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3648" y="3480684"/>
            <a:ext cx="2483768" cy="93437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1080538" y="438078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Open Source, 2008</a:t>
            </a:r>
          </a:p>
        </p:txBody>
      </p:sp>
      <p:sp>
        <p:nvSpPr>
          <p:cNvPr id="15" name="Seta para baixo 14"/>
          <p:cNvSpPr/>
          <p:nvPr/>
        </p:nvSpPr>
        <p:spPr>
          <a:xfrm>
            <a:off x="1995526" y="4755984"/>
            <a:ext cx="57606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apache_feathe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5073" y="5433219"/>
            <a:ext cx="2795303" cy="790139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935596" y="628168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Apache, 2009</a:t>
            </a:r>
          </a:p>
        </p:txBody>
      </p:sp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47164" y="4957126"/>
            <a:ext cx="2304256" cy="121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eta para baixo 18"/>
          <p:cNvSpPr/>
          <p:nvPr/>
        </p:nvSpPr>
        <p:spPr>
          <a:xfrm rot="16200000">
            <a:off x="4797124" y="5170892"/>
            <a:ext cx="576064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5151120" y="598615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Cassandra, 2010</a:t>
            </a:r>
          </a:p>
        </p:txBody>
      </p:sp>
      <p:sp>
        <p:nvSpPr>
          <p:cNvPr id="20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Columnar</a:t>
            </a:r>
            <a:r>
              <a:rPr lang="pt-BR" sz="4000" dirty="0">
                <a:latin typeface="Sketch Rockwell" pitchFamily="2" charset="0"/>
              </a:rPr>
              <a:t> DB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39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ooyala_showcase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628800"/>
            <a:ext cx="3717299" cy="1245295"/>
          </a:xfrm>
          <a:prstGeom prst="rect">
            <a:avLst/>
          </a:prstGeom>
        </p:spPr>
      </p:pic>
      <p:pic>
        <p:nvPicPr>
          <p:cNvPr id="11" name="Imagem 10" descr="formsprin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4005064"/>
            <a:ext cx="3256037" cy="2106847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4348" y="285728"/>
            <a:ext cx="8215370" cy="6286544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pt-BR" sz="20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4" name="Retângulo 3"/>
          <p:cNvSpPr/>
          <p:nvPr/>
        </p:nvSpPr>
        <p:spPr>
          <a:xfrm flipH="1">
            <a:off x="179512" y="332656"/>
            <a:ext cx="428628" cy="6286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cassandra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0392" y="6021288"/>
            <a:ext cx="864096" cy="565983"/>
          </a:xfrm>
          <a:prstGeom prst="rect">
            <a:avLst/>
          </a:prstGeom>
        </p:spPr>
      </p:pic>
      <p:pic>
        <p:nvPicPr>
          <p:cNvPr id="6" name="Imagem 5" descr="backupify_Logo-featur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784" y="0"/>
            <a:ext cx="2376264" cy="1782198"/>
          </a:xfrm>
          <a:prstGeom prst="rect">
            <a:avLst/>
          </a:prstGeom>
        </p:spPr>
      </p:pic>
      <p:pic>
        <p:nvPicPr>
          <p:cNvPr id="7" name="Imagem 6" descr="netflix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2160" y="836712"/>
            <a:ext cx="2688299" cy="1512168"/>
          </a:xfrm>
          <a:prstGeom prst="rect">
            <a:avLst/>
          </a:prstGeom>
        </p:spPr>
      </p:pic>
      <p:pic>
        <p:nvPicPr>
          <p:cNvPr id="9" name="Imagem 8" descr="squidoo-hubpage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624" y="3717032"/>
            <a:ext cx="2462014" cy="2462014"/>
          </a:xfrm>
          <a:prstGeom prst="rect">
            <a:avLst/>
          </a:prstGeom>
        </p:spPr>
      </p:pic>
      <p:pic>
        <p:nvPicPr>
          <p:cNvPr id="10" name="Imagem 9" descr="Twitter-logo-1024x1024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920" y="2708920"/>
            <a:ext cx="1916832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84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14400" y="260648"/>
            <a:ext cx="8050088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b="1" noProof="0" dirty="0"/>
              <a:t>Cassandra </a:t>
            </a:r>
            <a:r>
              <a:rPr lang="pt-BR" sz="3600" b="1" noProof="0" dirty="0" err="1"/>
              <a:t>vs</a:t>
            </a:r>
            <a:r>
              <a:rPr lang="pt-BR" sz="3600" b="1" noProof="0" dirty="0"/>
              <a:t> </a:t>
            </a:r>
            <a:r>
              <a:rPr lang="pt-BR" sz="3600" b="1" noProof="0" dirty="0" err="1"/>
              <a:t>MySQL</a:t>
            </a:r>
            <a:r>
              <a:rPr lang="pt-BR" sz="3600" b="1" noProof="0" dirty="0"/>
              <a:t> (50GB)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36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dirty="0" err="1"/>
              <a:t>MySQL</a:t>
            </a:r>
            <a:r>
              <a:rPr lang="pt-BR" sz="3600" dirty="0"/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dirty="0"/>
              <a:t>	~300ms </a:t>
            </a:r>
            <a:r>
              <a:rPr lang="pt-BR" sz="3600" dirty="0" err="1"/>
              <a:t>write</a:t>
            </a:r>
            <a:endParaRPr lang="pt-BR" sz="36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dirty="0"/>
              <a:t>	~350ms read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dirty="0"/>
              <a:t>Cassandra: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dirty="0"/>
              <a:t>	~0.12</a:t>
            </a:r>
            <a:r>
              <a:rPr lang="pt-BR" sz="3600" dirty="0" err="1"/>
              <a:t>ms</a:t>
            </a:r>
            <a:r>
              <a:rPr lang="pt-BR" sz="3600" dirty="0"/>
              <a:t> </a:t>
            </a:r>
            <a:r>
              <a:rPr lang="pt-BR" sz="3600" dirty="0" err="1"/>
              <a:t>write</a:t>
            </a:r>
            <a:endParaRPr lang="pt-BR" sz="36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dirty="0"/>
              <a:t>	~15ms read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3600" dirty="0"/>
          </a:p>
        </p:txBody>
      </p:sp>
      <p:sp>
        <p:nvSpPr>
          <p:cNvPr id="4" name="Retângulo 3"/>
          <p:cNvSpPr/>
          <p:nvPr/>
        </p:nvSpPr>
        <p:spPr>
          <a:xfrm flipH="1">
            <a:off x="214282" y="285728"/>
            <a:ext cx="428628" cy="6286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cassandra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6021288"/>
            <a:ext cx="864096" cy="565983"/>
          </a:xfrm>
          <a:prstGeom prst="rect">
            <a:avLst/>
          </a:prstGeom>
        </p:spPr>
      </p:pic>
      <p:pic>
        <p:nvPicPr>
          <p:cNvPr id="6" name="Imagem 5" descr="10482126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844824"/>
            <a:ext cx="4320480" cy="35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27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827584" y="260647"/>
            <a:ext cx="7776864" cy="58326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/>
          <p:cNvSpPr/>
          <p:nvPr/>
        </p:nvSpPr>
        <p:spPr>
          <a:xfrm flipH="1">
            <a:off x="214282" y="285728"/>
            <a:ext cx="428628" cy="6286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cassandra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6021288"/>
            <a:ext cx="864096" cy="5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12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2132856"/>
            <a:ext cx="7848872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4000" dirty="0">
                <a:latin typeface="Sketch Rockwell" pitchFamily="2" charset="0"/>
              </a:rPr>
              <a:t> Data </a:t>
            </a:r>
            <a:r>
              <a:rPr lang="pt-BR" sz="4000" dirty="0" err="1">
                <a:latin typeface="Sketch Rockwell" pitchFamily="2" charset="0"/>
              </a:rPr>
              <a:t>Structure</a:t>
            </a:r>
            <a:r>
              <a:rPr lang="pt-BR" sz="4000" dirty="0">
                <a:latin typeface="Sketch Rockwell" pitchFamily="2" charset="0"/>
              </a:rPr>
              <a:t> Server</a:t>
            </a:r>
          </a:p>
          <a:p>
            <a:pPr>
              <a:buFont typeface="Arial" pitchFamily="34" charset="0"/>
              <a:buChar char="•"/>
            </a:pP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In-memory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dataset</a:t>
            </a:r>
            <a:endParaRPr lang="pt-BR" sz="4000" dirty="0">
              <a:latin typeface="Sketch Rockwell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4000" dirty="0">
                <a:latin typeface="Sketch Rockwell" pitchFamily="2" charset="0"/>
              </a:rPr>
              <a:t> Persistence options</a:t>
            </a:r>
            <a:endParaRPr lang="pt-BR" sz="4000" dirty="0">
              <a:latin typeface="Sketch Rockwell" pitchFamily="2" charset="0"/>
            </a:endParaRPr>
          </a:p>
          <a:p>
            <a:endParaRPr lang="pt-BR" sz="4000" dirty="0">
              <a:latin typeface="Sketch Rockwell" pitchFamily="2" charset="0"/>
            </a:endParaRPr>
          </a:p>
          <a:p>
            <a:pPr algn="ctr"/>
            <a:endParaRPr lang="pt-BR" sz="4400" b="1" dirty="0"/>
          </a:p>
        </p:txBody>
      </p:sp>
      <p:pic>
        <p:nvPicPr>
          <p:cNvPr id="8" name="Imagem 7" descr="redis_logo_06_11_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332656"/>
            <a:ext cx="475253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1" name="Espaço Reservado para Conteúdo 4"/>
          <p:cNvGraphicFramePr>
            <a:graphicFrameLocks/>
          </p:cNvGraphicFramePr>
          <p:nvPr/>
        </p:nvGraphicFramePr>
        <p:xfrm>
          <a:off x="395536" y="1700808"/>
          <a:ext cx="8352928" cy="332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6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0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046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Operacional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Analítico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Propósito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Executar um processo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Avaliar um processo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Estilo</a:t>
                      </a:r>
                      <a:r>
                        <a:rPr lang="pt-BR" baseline="0" dirty="0"/>
                        <a:t> interação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Insert</a:t>
                      </a:r>
                      <a:r>
                        <a:rPr lang="pt-BR" dirty="0"/>
                        <a:t>, </a:t>
                      </a:r>
                      <a:r>
                        <a:rPr lang="pt-BR" dirty="0" err="1"/>
                        <a:t>update</a:t>
                      </a:r>
                      <a:r>
                        <a:rPr lang="pt-BR" dirty="0"/>
                        <a:t>, delete, </a:t>
                      </a:r>
                      <a:r>
                        <a:rPr lang="pt-BR" dirty="0" err="1"/>
                        <a:t>query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Query</a:t>
                      </a:r>
                      <a:r>
                        <a:rPr lang="pt-BR" dirty="0"/>
                        <a:t> (</a:t>
                      </a:r>
                      <a:r>
                        <a:rPr lang="pt-BR" b="1" dirty="0" err="1"/>
                        <a:t>read-only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Escopo interação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Transação</a:t>
                      </a:r>
                      <a:r>
                        <a:rPr lang="pt-BR" baseline="0" dirty="0"/>
                        <a:t> individual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Agregação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Padrão </a:t>
                      </a:r>
                      <a:r>
                        <a:rPr lang="pt-BR" dirty="0" err="1"/>
                        <a:t>query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Previsível</a:t>
                      </a:r>
                      <a:r>
                        <a:rPr lang="pt-BR" baseline="0" dirty="0"/>
                        <a:t> e estável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Imprevisível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Foco temporal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Histórico</a:t>
                      </a:r>
                      <a:r>
                        <a:rPr lang="pt-BR" dirty="0"/>
                        <a:t> e atual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Otimização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Update</a:t>
                      </a:r>
                      <a:r>
                        <a:rPr lang="pt-BR" baseline="0" dirty="0"/>
                        <a:t> concorrente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Query</a:t>
                      </a:r>
                      <a:r>
                        <a:rPr lang="pt-BR" dirty="0"/>
                        <a:t> (</a:t>
                      </a:r>
                      <a:r>
                        <a:rPr lang="pt-BR" b="1" dirty="0"/>
                        <a:t>agregação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046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Projeto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ER na 3FN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aseline="0" dirty="0"/>
                        <a:t>Star </a:t>
                      </a:r>
                      <a:r>
                        <a:rPr lang="pt-BR" baseline="0" dirty="0" err="1"/>
                        <a:t>Schema</a:t>
                      </a:r>
                      <a:r>
                        <a:rPr lang="pt-BR" baseline="0" dirty="0"/>
                        <a:t> ou Cubo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683568" y="5157192"/>
            <a:ext cx="8064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/>
              <a:t>(</a:t>
            </a:r>
            <a:r>
              <a:rPr lang="pt-BR" sz="1400" dirty="0" err="1"/>
              <a:t>Adamson</a:t>
            </a:r>
            <a:r>
              <a:rPr lang="pt-BR" sz="1400" dirty="0"/>
              <a:t>, 2010)</a:t>
            </a:r>
          </a:p>
        </p:txBody>
      </p:sp>
      <p:sp>
        <p:nvSpPr>
          <p:cNvPr id="10" name="Título 2"/>
          <p:cNvSpPr>
            <a:spLocks noGrp="1"/>
          </p:cNvSpPr>
          <p:nvPr>
            <p:ph type="title"/>
          </p:nvPr>
        </p:nvSpPr>
        <p:spPr>
          <a:xfrm>
            <a:off x="4298" y="-12621"/>
            <a:ext cx="9139702" cy="1143000"/>
          </a:xfrm>
          <a:solidFill>
            <a:srgbClr val="FFC000"/>
          </a:solidFill>
        </p:spPr>
        <p:txBody>
          <a:bodyPr/>
          <a:lstStyle/>
          <a:p>
            <a:r>
              <a:rPr lang="en-US" dirty="0">
                <a:latin typeface="Sketch Rockwell" pitchFamily="2" charset="0"/>
              </a:rPr>
              <a:t>Operational x Analytics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8533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95536" y="332656"/>
            <a:ext cx="7848872" cy="63094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4000" dirty="0">
                <a:latin typeface="Sketch Rockwell" pitchFamily="2" charset="0"/>
              </a:rPr>
              <a:t> CPU performance 175X (96)</a:t>
            </a:r>
          </a:p>
          <a:p>
            <a:pPr>
              <a:buFont typeface="Arial" pitchFamily="34" charset="0"/>
              <a:buChar char="•"/>
            </a:pPr>
            <a:r>
              <a:rPr lang="pt-BR" sz="4000" dirty="0">
                <a:latin typeface="Sketch Rockwell" pitchFamily="2" charset="0"/>
              </a:rPr>
              <a:t> Os discos continuam iguais</a:t>
            </a:r>
          </a:p>
          <a:p>
            <a:pPr>
              <a:buFont typeface="Arial" pitchFamily="34" charset="0"/>
              <a:buChar char="•"/>
            </a:pPr>
            <a:endParaRPr lang="pt-BR" sz="4000" dirty="0">
              <a:latin typeface="Sketch Rockwell" pitchFamily="2" charset="0"/>
            </a:endParaRPr>
          </a:p>
          <a:p>
            <a:pPr>
              <a:buFont typeface="Arial" pitchFamily="34" charset="0"/>
              <a:buChar char="•"/>
            </a:pPr>
            <a:endParaRPr lang="pt-BR" sz="4000" dirty="0">
              <a:latin typeface="Sketch Rockwell" pitchFamily="2" charset="0"/>
            </a:endParaRPr>
          </a:p>
          <a:p>
            <a:pPr>
              <a:buFont typeface="Arial" pitchFamily="34" charset="0"/>
              <a:buChar char="•"/>
            </a:pPr>
            <a:endParaRPr lang="pt-BR" sz="4000" dirty="0">
              <a:latin typeface="Sketch Rockwell" pitchFamily="2" charset="0"/>
            </a:endParaRPr>
          </a:p>
          <a:p>
            <a:pPr>
              <a:buFont typeface="Arial" pitchFamily="34" charset="0"/>
              <a:buChar char="•"/>
            </a:pPr>
            <a:endParaRPr lang="pt-BR" sz="4000" dirty="0">
              <a:latin typeface="Sketch Rockwell" pitchFamily="2" charset="0"/>
            </a:endParaRPr>
          </a:p>
          <a:p>
            <a:pPr>
              <a:buFont typeface="Arial" pitchFamily="34" charset="0"/>
              <a:buChar char="•"/>
            </a:pPr>
            <a:endParaRPr lang="pt-BR" sz="4000" dirty="0">
              <a:latin typeface="Sketch Rockwell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4000" dirty="0">
                <a:latin typeface="Sketch Rockwell" pitchFamily="2" charset="0"/>
              </a:rPr>
              <a:t> Memory 1M </a:t>
            </a:r>
            <a:r>
              <a:rPr lang="pt-BR" sz="4000" dirty="0" err="1">
                <a:latin typeface="Sketch Rockwell" pitchFamily="2" charset="0"/>
              </a:rPr>
              <a:t>faster</a:t>
            </a:r>
            <a:endParaRPr lang="pt-BR" sz="4000" dirty="0">
              <a:latin typeface="Sketch Rockwell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4000" dirty="0">
                <a:latin typeface="Sketch Rockwell" pitchFamily="2" charset="0"/>
              </a:rPr>
              <a:t> 1M = $1 (2000) x 1 </a:t>
            </a:r>
            <a:r>
              <a:rPr lang="pt-BR" sz="4000" dirty="0" err="1">
                <a:latin typeface="Sketch Rockwell" pitchFamily="2" charset="0"/>
              </a:rPr>
              <a:t>cent</a:t>
            </a:r>
            <a:r>
              <a:rPr lang="pt-BR" sz="4000" dirty="0">
                <a:latin typeface="Sketch Rockwell" pitchFamily="2" charset="0"/>
              </a:rPr>
              <a:t> (2010)</a:t>
            </a:r>
          </a:p>
          <a:p>
            <a:pPr algn="ctr"/>
            <a:endParaRPr lang="pt-BR" sz="4400" b="1" dirty="0"/>
          </a:p>
        </p:txBody>
      </p:sp>
      <p:pic>
        <p:nvPicPr>
          <p:cNvPr id="9" name="Imagem 8" descr="1134565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772816"/>
            <a:ext cx="388843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6632"/>
            <a:ext cx="8229600" cy="5822107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6000" dirty="0">
              <a:latin typeface="Sketch Rockwell" pitchFamily="2" charset="0"/>
              <a:cs typeface="Courier New" pitchFamily="49" charset="0"/>
            </a:endParaRPr>
          </a:p>
          <a:p>
            <a:pPr algn="ctr">
              <a:buNone/>
            </a:pPr>
            <a:endParaRPr lang="en-US" sz="6000" dirty="0">
              <a:latin typeface="Sketch Rockwell" pitchFamily="2" charset="0"/>
              <a:cs typeface="Courier New" pitchFamily="49" charset="0"/>
            </a:endParaRPr>
          </a:p>
          <a:p>
            <a:pPr algn="ctr">
              <a:buNone/>
            </a:pPr>
            <a:r>
              <a:rPr lang="en-US" sz="6000" dirty="0">
                <a:latin typeface="Sketch Rockwell" pitchFamily="2" charset="0"/>
                <a:cs typeface="Courier New" pitchFamily="49" charset="0"/>
              </a:rPr>
              <a:t>Talk is cheap. </a:t>
            </a:r>
          </a:p>
          <a:p>
            <a:pPr algn="ctr">
              <a:buNone/>
            </a:pPr>
            <a:r>
              <a:rPr lang="en-US" sz="6000" dirty="0">
                <a:latin typeface="Sketch Rockwell" pitchFamily="2" charset="0"/>
                <a:cs typeface="Courier New" pitchFamily="49" charset="0"/>
              </a:rPr>
              <a:t>Show me the code.</a:t>
            </a:r>
          </a:p>
          <a:p>
            <a:pPr algn="r">
              <a:buNone/>
            </a:pPr>
            <a:r>
              <a:rPr lang="en-US" sz="2000" dirty="0" err="1">
                <a:latin typeface="Sketch Rockwell" pitchFamily="2" charset="0"/>
                <a:cs typeface="Courier New" pitchFamily="49" charset="0"/>
              </a:rPr>
              <a:t>Linus</a:t>
            </a:r>
            <a:r>
              <a:rPr lang="en-US" sz="2000" dirty="0">
                <a:latin typeface="Sketch Rockwell" pitchFamily="2" charset="0"/>
                <a:cs typeface="Courier New" pitchFamily="49" charset="0"/>
              </a:rPr>
              <a:t> </a:t>
            </a:r>
            <a:r>
              <a:rPr lang="en-US" sz="2000" dirty="0" err="1">
                <a:latin typeface="Sketch Rockwell" pitchFamily="2" charset="0"/>
                <a:cs typeface="Courier New" pitchFamily="49" charset="0"/>
              </a:rPr>
              <a:t>Torvalds</a:t>
            </a:r>
            <a:endParaRPr lang="pt-BR" sz="6600" dirty="0">
              <a:latin typeface="Sketch Rockwell" pitchFamily="2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783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1" y="980728"/>
            <a:ext cx="8601075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MongoDB</a:t>
            </a:r>
            <a:r>
              <a:rPr lang="pt-BR" sz="4000" dirty="0">
                <a:latin typeface="Sketch Rockwell" pitchFamily="2" charset="0"/>
              </a:rPr>
              <a:t> Server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722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087" y="980728"/>
            <a:ext cx="8352928" cy="522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Cassandra Server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3627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43000"/>
            <a:ext cx="8410534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Cassandra Server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3747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32" y="1196752"/>
            <a:ext cx="7953375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Redis Server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9497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55576" y="6025921"/>
            <a:ext cx="597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Obs.: não aparece o </a:t>
            </a:r>
            <a:r>
              <a:rPr lang="pt-BR" dirty="0" err="1"/>
              <a:t>token</a:t>
            </a:r>
            <a:r>
              <a:rPr lang="pt-BR" dirty="0"/>
              <a:t> de autenticação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62" y="1417410"/>
            <a:ext cx="8319262" cy="460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Twitter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and</a:t>
            </a:r>
            <a:r>
              <a:rPr lang="pt-BR" sz="4000" dirty="0">
                <a:latin typeface="Sketch Rockwell" pitchFamily="2" charset="0"/>
              </a:rPr>
              <a:t> </a:t>
            </a:r>
            <a:r>
              <a:rPr lang="pt-BR" sz="4000" dirty="0" err="1">
                <a:latin typeface="Sketch Rockwell" pitchFamily="2" charset="0"/>
              </a:rPr>
              <a:t>Facebook</a:t>
            </a:r>
            <a:r>
              <a:rPr lang="pt-BR" sz="4000" dirty="0">
                <a:latin typeface="Sketch Rockwell" pitchFamily="2" charset="0"/>
              </a:rPr>
              <a:t> data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4760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60954"/>
            <a:ext cx="77533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Pymongo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26170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319338"/>
            <a:ext cx="81153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Redis-</a:t>
            </a:r>
            <a:r>
              <a:rPr lang="pt-BR" sz="4000" dirty="0" err="1">
                <a:latin typeface="Sketch Rockwell" pitchFamily="2" charset="0"/>
              </a:rPr>
              <a:t>py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19560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76375"/>
            <a:ext cx="713422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Pycassa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5889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43A4-4DC2-4438-88D5-3F9F5C3C094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7194"/>
            <a:ext cx="65532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1357290" y="6202940"/>
            <a:ext cx="635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Posso usar a extensão </a:t>
            </a:r>
            <a:r>
              <a:rPr lang="pt-BR" sz="1400" i="1" dirty="0" err="1"/>
              <a:t>connect</a:t>
            </a:r>
            <a:r>
              <a:rPr lang="pt-BR" sz="1400" i="1" dirty="0"/>
              <a:t> </a:t>
            </a:r>
            <a:r>
              <a:rPr lang="pt-BR" sz="1400" i="1" dirty="0" err="1"/>
              <a:t>by</a:t>
            </a:r>
            <a:r>
              <a:rPr lang="pt-BR" sz="1400" i="1" dirty="0"/>
              <a:t> </a:t>
            </a:r>
            <a:r>
              <a:rPr lang="pt-BR" sz="1400" i="1" dirty="0" err="1"/>
              <a:t>sql</a:t>
            </a:r>
            <a:r>
              <a:rPr lang="pt-BR" sz="1400" dirty="0"/>
              <a:t> do Oracle para a recursão? Performance?</a:t>
            </a:r>
          </a:p>
        </p:txBody>
      </p:sp>
      <p:sp>
        <p:nvSpPr>
          <p:cNvPr id="7" name="Título 2"/>
          <p:cNvSpPr txBox="1">
            <a:spLocks/>
          </p:cNvSpPr>
          <p:nvPr/>
        </p:nvSpPr>
        <p:spPr>
          <a:xfrm>
            <a:off x="4298" y="-12621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Hierarquias de clientes corporativos com profundidade fixa ou variável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45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79" y="1412776"/>
            <a:ext cx="884341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Pymongo</a:t>
            </a:r>
            <a:r>
              <a:rPr lang="pt-BR" sz="4000" dirty="0">
                <a:latin typeface="Sketch Rockwell" pitchFamily="2" charset="0"/>
              </a:rPr>
              <a:t> response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0166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235267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Sketch Rockwell" pitchFamily="2" charset="0"/>
              </a:rPr>
              <a:t>Redis-</a:t>
            </a:r>
            <a:r>
              <a:rPr lang="pt-BR" sz="4000" dirty="0" err="1">
                <a:latin typeface="Sketch Rockwell" pitchFamily="2" charset="0"/>
              </a:rPr>
              <a:t>py</a:t>
            </a:r>
            <a:r>
              <a:rPr lang="pt-BR" sz="4000" dirty="0">
                <a:latin typeface="Sketch Rockwell" pitchFamily="2" charset="0"/>
              </a:rPr>
              <a:t> response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0491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857529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Pycassa</a:t>
            </a:r>
            <a:r>
              <a:rPr lang="pt-BR" sz="4000" dirty="0">
                <a:latin typeface="Sketch Rockwell" pitchFamily="2" charset="0"/>
              </a:rPr>
              <a:t> response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34934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4348" y="285728"/>
            <a:ext cx="8215370" cy="6286544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pt-BR" sz="20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14400" y="4149080"/>
            <a:ext cx="8050088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dirty="0"/>
              <a:t>	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68760"/>
            <a:ext cx="4511230" cy="543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Bigliografia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63688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4348" y="285728"/>
            <a:ext cx="8215370" cy="6286544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pt-BR" sz="20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14400" y="4149080"/>
            <a:ext cx="8050088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dirty="0"/>
              <a:t>	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4195738" cy="5488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Bigliografia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64380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4348" y="285728"/>
            <a:ext cx="8215370" cy="6286544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pt-BR" sz="20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14400" y="4149080"/>
            <a:ext cx="8050088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dirty="0"/>
              <a:t>	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ítulo 2"/>
          <p:cNvSpPr txBox="1">
            <a:spLocks/>
          </p:cNvSpPr>
          <p:nvPr/>
        </p:nvSpPr>
        <p:spPr>
          <a:xfrm>
            <a:off x="4298" y="0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Sketch Rockwell" pitchFamily="2" charset="0"/>
              </a:rPr>
              <a:t>Bigliografia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5" y="1340768"/>
            <a:ext cx="7526828" cy="423053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85717" y="5615426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ketch Rockwell" pitchFamily="2" charset="0"/>
                <a:hlinkClick r:id="rId4"/>
              </a:rPr>
              <a:t>Google IO 2012 - SQL </a:t>
            </a:r>
            <a:r>
              <a:rPr lang="en-US" sz="3200" dirty="0" err="1">
                <a:latin typeface="Sketch Rockwell" pitchFamily="2" charset="0"/>
                <a:hlinkClick r:id="rId4"/>
              </a:rPr>
              <a:t>vs</a:t>
            </a:r>
            <a:r>
              <a:rPr lang="en-US" sz="3200" dirty="0">
                <a:latin typeface="Sketch Rockwell" pitchFamily="2" charset="0"/>
                <a:hlinkClick r:id="rId4"/>
              </a:rPr>
              <a:t> </a:t>
            </a:r>
            <a:r>
              <a:rPr lang="en-US" sz="3200" dirty="0" err="1">
                <a:latin typeface="Sketch Rockwell" pitchFamily="2" charset="0"/>
                <a:hlinkClick r:id="rId4"/>
              </a:rPr>
              <a:t>NoSQL</a:t>
            </a:r>
            <a:r>
              <a:rPr lang="en-US" sz="3200" dirty="0">
                <a:latin typeface="Sketch Rockwell" pitchFamily="2" charset="0"/>
                <a:hlinkClick r:id="rId4"/>
              </a:rPr>
              <a:t> Battle of the </a:t>
            </a:r>
            <a:r>
              <a:rPr lang="en-US" sz="3200" dirty="0" err="1">
                <a:latin typeface="Sketch Rockwell" pitchFamily="2" charset="0"/>
                <a:hlinkClick r:id="rId4"/>
              </a:rPr>
              <a:t>Backends</a:t>
            </a:r>
            <a:endParaRPr lang="pt-BR" sz="3200" dirty="0">
              <a:latin typeface="Sketch Rockw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471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617370" y="836712"/>
            <a:ext cx="8050088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pt-BR" sz="4800">
                <a:latin typeface="Sketch Rockwell" pitchFamily="2" charset="0"/>
              </a:rPr>
              <a:t>Questions?</a:t>
            </a:r>
            <a:endParaRPr lang="pt-BR" sz="4800" dirty="0">
              <a:latin typeface="Sketch Rockwell" pitchFamily="2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46956" y="3284984"/>
            <a:ext cx="8050088" cy="7920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pt-BR" sz="4800" dirty="0">
                <a:latin typeface="Sketch Rockwell" panose="02000000000000000000" pitchFamily="2" charset="0"/>
                <a:hlinkClick r:id="rId3"/>
              </a:rPr>
              <a:t>https://fmasanori.com/</a:t>
            </a:r>
            <a:endParaRPr lang="pt-BR" sz="4800" dirty="0">
              <a:solidFill>
                <a:schemeClr val="tx2">
                  <a:lumMod val="75000"/>
                </a:schemeClr>
              </a:solidFill>
              <a:latin typeface="Sketch Rockw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0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43A4-4DC2-4438-88D5-3F9F5C3C094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80772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611560" y="4941168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Note que a utilização da tabela ponte é opcional; nem a tabela de dimensão Cliente nem a tabela de fatos precisa ser modificada em qualquer aspecto. Se a tabela ponte for descartada, a tabela de dimensão Cliente se associa à tabela de fatos de maneira convencional.</a:t>
            </a:r>
          </a:p>
        </p:txBody>
      </p:sp>
      <p:sp>
        <p:nvSpPr>
          <p:cNvPr id="9" name="Título 2"/>
          <p:cNvSpPr txBox="1">
            <a:spLocks/>
          </p:cNvSpPr>
          <p:nvPr/>
        </p:nvSpPr>
        <p:spPr>
          <a:xfrm>
            <a:off x="4298" y="-12621"/>
            <a:ext cx="9139702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Tabela Ponte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4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1260</Words>
  <Application>Microsoft Office PowerPoint</Application>
  <PresentationFormat>Apresentação na tela (4:3)</PresentationFormat>
  <Paragraphs>377</Paragraphs>
  <Slides>86</Slides>
  <Notes>33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Courier New</vt:lpstr>
      <vt:lpstr>Sketch Rockwell</vt:lpstr>
      <vt:lpstr>Wingdings</vt:lpstr>
      <vt:lpstr>Tema do Office</vt:lpstr>
      <vt:lpstr>Visio</vt:lpstr>
      <vt:lpstr>Apresentação do PowerPoint</vt:lpstr>
      <vt:lpstr>Como comecei com NoSQL</vt:lpstr>
      <vt:lpstr>Origem</vt:lpstr>
      <vt:lpstr>Star Schema</vt:lpstr>
      <vt:lpstr>Denormalizing</vt:lpstr>
      <vt:lpstr>Denormalizing</vt:lpstr>
      <vt:lpstr>Operational x Analytics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JSON persistence</vt:lpstr>
      <vt:lpstr>Casdinho</vt:lpstr>
      <vt:lpstr>Sentiment Analysis (Twitter)</vt:lpstr>
      <vt:lpstr>Sentiment Analysis (Twitter)</vt:lpstr>
      <vt:lpstr>Sentiment Analysis (Facebook)</vt:lpstr>
      <vt:lpstr>Sentiment Analysis (Facebook)</vt:lpstr>
      <vt:lpstr>Campos opcionais</vt:lpstr>
      <vt:lpstr>Snowflakes like documents</vt:lpstr>
      <vt:lpstr>Non Relational</vt:lpstr>
      <vt:lpstr>JSON persistence</vt:lpstr>
      <vt:lpstr>NoSQL?</vt:lpstr>
      <vt:lpstr>One Size Fits All</vt:lpstr>
      <vt:lpstr>NoSQL</vt:lpstr>
      <vt:lpstr>Apresentação do PowerPoint</vt:lpstr>
      <vt:lpstr>Apresentação do PowerPoint</vt:lpstr>
      <vt:lpstr>Flexible Schema</vt:lpstr>
      <vt:lpstr>Apresentação do PowerPoint</vt:lpstr>
      <vt:lpstr>Apresentação do PowerPoint</vt:lpstr>
      <vt:lpstr>Apresentação do PowerPoint</vt:lpstr>
      <vt:lpstr>Costumers Orders</vt:lpstr>
      <vt:lpstr>Costumers</vt:lpstr>
      <vt:lpstr>Questions vs Answers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MongoDB</vt:lpstr>
      <vt:lpstr>MongoDB</vt:lpstr>
      <vt:lpstr>Terminology</vt:lpstr>
      <vt:lpstr>Dynamic and Flexible</vt:lpstr>
      <vt:lpstr>MongoDB</vt:lpstr>
      <vt:lpstr>MongoDB</vt:lpstr>
      <vt:lpstr>MongoDB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massa</dc:creator>
  <cp:lastModifiedBy>Fernando Masanori</cp:lastModifiedBy>
  <cp:revision>193</cp:revision>
  <dcterms:created xsi:type="dcterms:W3CDTF">2013-05-20T13:50:08Z</dcterms:created>
  <dcterms:modified xsi:type="dcterms:W3CDTF">2020-06-10T21:03:44Z</dcterms:modified>
</cp:coreProperties>
</file>